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57" r:id="rId6"/>
    <p:sldId id="261" r:id="rId7"/>
    <p:sldId id="276" r:id="rId8"/>
    <p:sldId id="260" r:id="rId9"/>
    <p:sldId id="277" r:id="rId10"/>
    <p:sldId id="280" r:id="rId11"/>
    <p:sldId id="284" r:id="rId12"/>
    <p:sldId id="282" r:id="rId13"/>
    <p:sldId id="283" r:id="rId14"/>
    <p:sldId id="258" r:id="rId15"/>
    <p:sldId id="278" r:id="rId16"/>
    <p:sldId id="259" r:id="rId17"/>
    <p:sldId id="262" r:id="rId18"/>
    <p:sldId id="263" r:id="rId19"/>
    <p:sldId id="264" r:id="rId20"/>
    <p:sldId id="265" r:id="rId21"/>
    <p:sldId id="266" r:id="rId22"/>
    <p:sldId id="267" r:id="rId23"/>
    <p:sldId id="268" r:id="rId24"/>
    <p:sldId id="269" r:id="rId25"/>
    <p:sldId id="281" r:id="rId26"/>
    <p:sldId id="272" r:id="rId27"/>
    <p:sldId id="271" r:id="rId28"/>
    <p:sldId id="270" r:id="rId29"/>
    <p:sldId id="273" r:id="rId30"/>
    <p:sldId id="279" r:id="rId31"/>
    <p:sldId id="27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09AB5-6DD5-0332-E29C-6B4072D4375B}" v="506" dt="2019-12-09T21:04:32.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62"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AB9BD6-6EC1-4C45-B7DD-01E57DFC6DF8}" type="datetimeFigureOut">
              <a:rPr lang="en-US" smtClean="0"/>
              <a:t>10/1/2020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905CAF-C42D-411E-A0E3-7CD03A731D3E}" type="slidenum">
              <a:rPr lang="en-US" smtClean="0"/>
              <a:t>‹#›</a:t>
            </a:fld>
            <a:endParaRPr lang="en-US" dirty="0"/>
          </a:p>
        </p:txBody>
      </p:sp>
    </p:spTree>
    <p:extLst>
      <p:ext uri="{BB962C8B-B14F-4D97-AF65-F5344CB8AC3E}">
        <p14:creationId xmlns:p14="http://schemas.microsoft.com/office/powerpoint/2010/main" val="3587888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EBCA5E-AD87-451B-98F4-21CB4E47BD66}" type="datetimeFigureOut">
              <a:rPr lang="en-US" smtClean="0"/>
              <a:t>10/1/2020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33A97E-728F-426E-83D5-1CC5F10ED94B}" type="slidenum">
              <a:rPr lang="en-US" smtClean="0"/>
              <a:t>‹#›</a:t>
            </a:fld>
            <a:endParaRPr lang="en-US" dirty="0"/>
          </a:p>
        </p:txBody>
      </p:sp>
    </p:spTree>
    <p:extLst>
      <p:ext uri="{BB962C8B-B14F-4D97-AF65-F5344CB8AC3E}">
        <p14:creationId xmlns:p14="http://schemas.microsoft.com/office/powerpoint/2010/main" val="260091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Behavior, punctuality, and other non-academic factors used to be considered for</a:t>
            </a:r>
            <a:r>
              <a:rPr lang="en-US" baseline="0" dirty="0"/>
              <a:t> grades </a:t>
            </a:r>
            <a:endParaRPr lang="en-US" dirty="0"/>
          </a:p>
          <a:p>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3</a:t>
            </a:fld>
            <a:endParaRPr lang="en-US" dirty="0"/>
          </a:p>
        </p:txBody>
      </p:sp>
    </p:spTree>
    <p:extLst>
      <p:ext uri="{BB962C8B-B14F-4D97-AF65-F5344CB8AC3E}">
        <p14:creationId xmlns:p14="http://schemas.microsoft.com/office/powerpoint/2010/main" val="393781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Behavior, punctuality, and other non-academic factors used to be considered for</a:t>
            </a:r>
            <a:r>
              <a:rPr lang="en-US" baseline="0" dirty="0"/>
              <a:t> grades </a:t>
            </a:r>
            <a:endParaRPr lang="en-US" dirty="0"/>
          </a:p>
          <a:p>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4</a:t>
            </a:fld>
            <a:endParaRPr lang="en-US" dirty="0"/>
          </a:p>
        </p:txBody>
      </p:sp>
    </p:spTree>
    <p:extLst>
      <p:ext uri="{BB962C8B-B14F-4D97-AF65-F5344CB8AC3E}">
        <p14:creationId xmlns:p14="http://schemas.microsoft.com/office/powerpoint/2010/main" val="116290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aligned to the IAR state assessment </a:t>
            </a:r>
          </a:p>
          <a:p>
            <a:endParaRPr lang="en-US" dirty="0"/>
          </a:p>
          <a:p>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7</a:t>
            </a:fld>
            <a:endParaRPr lang="en-US" dirty="0"/>
          </a:p>
        </p:txBody>
      </p:sp>
    </p:spTree>
    <p:extLst>
      <p:ext uri="{BB962C8B-B14F-4D97-AF65-F5344CB8AC3E}">
        <p14:creationId xmlns:p14="http://schemas.microsoft.com/office/powerpoint/2010/main" val="246537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SBG report cards provides</a:t>
            </a:r>
            <a:r>
              <a:rPr lang="en-US" baseline="0" dirty="0"/>
              <a:t> parents more information on what students are able to do and how they are progressing. </a:t>
            </a:r>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9</a:t>
            </a:fld>
            <a:endParaRPr lang="en-US" dirty="0"/>
          </a:p>
        </p:txBody>
      </p:sp>
    </p:spTree>
    <p:extLst>
      <p:ext uri="{BB962C8B-B14F-4D97-AF65-F5344CB8AC3E}">
        <p14:creationId xmlns:p14="http://schemas.microsoft.com/office/powerpoint/2010/main" val="90871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
            </a:r>
            <a:r>
              <a:rPr lang="en-US" baseline="0" dirty="0"/>
              <a:t> parents that report cards will be in Spanish </a:t>
            </a:r>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10</a:t>
            </a:fld>
            <a:endParaRPr lang="en-US" dirty="0"/>
          </a:p>
        </p:txBody>
      </p:sp>
    </p:spTree>
    <p:extLst>
      <p:ext uri="{BB962C8B-B14F-4D97-AF65-F5344CB8AC3E}">
        <p14:creationId xmlns:p14="http://schemas.microsoft.com/office/powerpoint/2010/main" val="424676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Developmental continuum</a:t>
            </a:r>
          </a:p>
        </p:txBody>
      </p:sp>
      <p:sp>
        <p:nvSpPr>
          <p:cNvPr id="4" name="Slide Number Placeholder 3"/>
          <p:cNvSpPr>
            <a:spLocks noGrp="1"/>
          </p:cNvSpPr>
          <p:nvPr>
            <p:ph type="sldNum" sz="quarter" idx="10"/>
          </p:nvPr>
        </p:nvSpPr>
        <p:spPr/>
        <p:txBody>
          <a:bodyPr/>
          <a:lstStyle/>
          <a:p>
            <a:fld id="{2533A97E-728F-426E-83D5-1CC5F10ED94B}" type="slidenum">
              <a:rPr lang="en-US" smtClean="0"/>
              <a:t>11</a:t>
            </a:fld>
            <a:endParaRPr lang="en-US" dirty="0"/>
          </a:p>
        </p:txBody>
      </p:sp>
    </p:spTree>
    <p:extLst>
      <p:ext uri="{BB962C8B-B14F-4D97-AF65-F5344CB8AC3E}">
        <p14:creationId xmlns:p14="http://schemas.microsoft.com/office/powerpoint/2010/main" val="385411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15</a:t>
            </a:fld>
            <a:endParaRPr lang="en-US" dirty="0"/>
          </a:p>
        </p:txBody>
      </p:sp>
    </p:spTree>
    <p:extLst>
      <p:ext uri="{BB962C8B-B14F-4D97-AF65-F5344CB8AC3E}">
        <p14:creationId xmlns:p14="http://schemas.microsoft.com/office/powerpoint/2010/main" val="162134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grade? </a:t>
            </a:r>
          </a:p>
          <a:p>
            <a:r>
              <a:rPr lang="en-US" dirty="0"/>
              <a:t>215</a:t>
            </a:r>
            <a:r>
              <a:rPr lang="en-US" baseline="0" dirty="0"/>
              <a:t> / 4 = 53.75 F</a:t>
            </a:r>
            <a:endParaRPr lang="en-US" dirty="0"/>
          </a:p>
          <a:p>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26</a:t>
            </a:fld>
            <a:endParaRPr lang="en-US" dirty="0"/>
          </a:p>
        </p:txBody>
      </p:sp>
    </p:spTree>
    <p:extLst>
      <p:ext uri="{BB962C8B-B14F-4D97-AF65-F5344CB8AC3E}">
        <p14:creationId xmlns:p14="http://schemas.microsoft.com/office/powerpoint/2010/main" val="81995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a:t>
            </a:r>
            <a:r>
              <a:rPr lang="en-US" baseline="0" dirty="0"/>
              <a:t> 3</a:t>
            </a:r>
            <a:endParaRPr lang="en-US" dirty="0"/>
          </a:p>
        </p:txBody>
      </p:sp>
      <p:sp>
        <p:nvSpPr>
          <p:cNvPr id="4" name="Slide Number Placeholder 3"/>
          <p:cNvSpPr>
            <a:spLocks noGrp="1"/>
          </p:cNvSpPr>
          <p:nvPr>
            <p:ph type="sldNum" sz="quarter" idx="10"/>
          </p:nvPr>
        </p:nvSpPr>
        <p:spPr/>
        <p:txBody>
          <a:bodyPr/>
          <a:lstStyle/>
          <a:p>
            <a:fld id="{2533A97E-728F-426E-83D5-1CC5F10ED94B}" type="slidenum">
              <a:rPr lang="en-US" smtClean="0"/>
              <a:t>27</a:t>
            </a:fld>
            <a:endParaRPr lang="en-US" dirty="0"/>
          </a:p>
        </p:txBody>
      </p:sp>
    </p:spTree>
    <p:extLst>
      <p:ext uri="{BB962C8B-B14F-4D97-AF65-F5344CB8AC3E}">
        <p14:creationId xmlns:p14="http://schemas.microsoft.com/office/powerpoint/2010/main" val="396366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338946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200619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165920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404703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347636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231320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264132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78007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143663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232329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05AB6-C273-40EF-B74A-0EF6C88D18FC}" type="datetimeFigureOut">
              <a:rPr lang="en-US" smtClean="0"/>
              <a:t>10/1/2020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FF294C-A03C-4A94-BA86-D8BD30A246EB}" type="slidenum">
              <a:rPr lang="en-US" smtClean="0"/>
              <a:t>‹#›</a:t>
            </a:fld>
            <a:endParaRPr lang="en-US" dirty="0"/>
          </a:p>
        </p:txBody>
      </p:sp>
    </p:spTree>
    <p:extLst>
      <p:ext uri="{BB962C8B-B14F-4D97-AF65-F5344CB8AC3E}">
        <p14:creationId xmlns:p14="http://schemas.microsoft.com/office/powerpoint/2010/main" val="1437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05AB6-C273-40EF-B74A-0EF6C88D18FC}" type="datetimeFigureOut">
              <a:rPr lang="en-US" smtClean="0"/>
              <a:t>10/1/2020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F294C-A03C-4A94-BA86-D8BD30A246EB}" type="slidenum">
              <a:rPr lang="en-US" smtClean="0"/>
              <a:t>‹#›</a:t>
            </a:fld>
            <a:endParaRPr lang="en-US" dirty="0"/>
          </a:p>
        </p:txBody>
      </p:sp>
    </p:spTree>
    <p:extLst>
      <p:ext uri="{BB962C8B-B14F-4D97-AF65-F5344CB8AC3E}">
        <p14:creationId xmlns:p14="http://schemas.microsoft.com/office/powerpoint/2010/main" val="259709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484" y="1617390"/>
            <a:ext cx="9144000" cy="3397062"/>
          </a:xfrm>
        </p:spPr>
        <p:txBody>
          <a:bodyPr>
            <a:normAutofit fontScale="90000"/>
          </a:bodyPr>
          <a:lstStyle/>
          <a:p>
            <a:br>
              <a:rPr lang="en-US" dirty="0"/>
            </a:br>
            <a:r>
              <a:rPr lang="es-MX" dirty="0"/>
              <a:t>Calificación basada en estándares </a:t>
            </a:r>
            <a:br>
              <a:rPr lang="es-MX" dirty="0"/>
            </a:br>
            <a:r>
              <a:rPr lang="es-MX" dirty="0">
                <a:solidFill>
                  <a:srgbClr val="0070C0"/>
                </a:solidFill>
              </a:rPr>
              <a:t>(Standards Based Grading –SBG)</a:t>
            </a:r>
            <a:br>
              <a:rPr lang="es-MX" dirty="0">
                <a:solidFill>
                  <a:srgbClr val="0070C0"/>
                </a:solidFill>
              </a:rPr>
            </a:br>
            <a:r>
              <a:rPr lang="es-MX" dirty="0"/>
              <a:t>Presentación Para Padres</a:t>
            </a:r>
          </a:p>
        </p:txBody>
      </p:sp>
      <p:sp>
        <p:nvSpPr>
          <p:cNvPr id="3" name="Subtitle 2"/>
          <p:cNvSpPr>
            <a:spLocks noGrp="1"/>
          </p:cNvSpPr>
          <p:nvPr>
            <p:ph type="subTitle" idx="1"/>
          </p:nvPr>
        </p:nvSpPr>
        <p:spPr>
          <a:xfrm>
            <a:off x="1524000" y="5250426"/>
            <a:ext cx="9144000" cy="1095289"/>
          </a:xfrm>
        </p:spPr>
        <p:txBody>
          <a:bodyPr/>
          <a:lstStyle/>
          <a:p>
            <a:r>
              <a:rPr lang="en-US" dirty="0"/>
              <a:t>28 de </a:t>
            </a:r>
            <a:r>
              <a:rPr lang="es-MX" dirty="0"/>
              <a:t>septiembre</a:t>
            </a:r>
            <a:r>
              <a:rPr lang="en-US" dirty="0"/>
              <a:t> del 2020</a:t>
            </a:r>
          </a:p>
        </p:txBody>
      </p:sp>
      <p:pic>
        <p:nvPicPr>
          <p:cNvPr id="4" name="Picture 3"/>
          <p:cNvPicPr>
            <a:picLocks noChangeAspect="1"/>
          </p:cNvPicPr>
          <p:nvPr/>
        </p:nvPicPr>
        <p:blipFill>
          <a:blip r:embed="rId2"/>
          <a:stretch>
            <a:fillRect/>
          </a:stretch>
        </p:blipFill>
        <p:spPr>
          <a:xfrm>
            <a:off x="3345401" y="75123"/>
            <a:ext cx="5358065" cy="1526102"/>
          </a:xfrm>
          <a:prstGeom prst="rect">
            <a:avLst/>
          </a:prstGeom>
        </p:spPr>
      </p:pic>
    </p:spTree>
    <p:extLst>
      <p:ext uri="{BB962C8B-B14F-4D97-AF65-F5344CB8AC3E}">
        <p14:creationId xmlns:p14="http://schemas.microsoft.com/office/powerpoint/2010/main" val="158731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21110"/>
          </a:xfrm>
        </p:spPr>
        <p:txBody>
          <a:bodyPr>
            <a:normAutofit fontScale="90000"/>
          </a:bodyPr>
          <a:lstStyle/>
          <a:p>
            <a:r>
              <a:rPr lang="es-419" dirty="0"/>
              <a:t>Ejemplo de estándares que serán reportados </a:t>
            </a:r>
          </a:p>
        </p:txBody>
      </p:sp>
      <p:pic>
        <p:nvPicPr>
          <p:cNvPr id="4" name="Picture 3"/>
          <p:cNvPicPr>
            <a:picLocks noChangeAspect="1"/>
          </p:cNvPicPr>
          <p:nvPr/>
        </p:nvPicPr>
        <p:blipFill>
          <a:blip r:embed="rId3"/>
          <a:stretch>
            <a:fillRect/>
          </a:stretch>
        </p:blipFill>
        <p:spPr>
          <a:xfrm>
            <a:off x="1995948" y="521110"/>
            <a:ext cx="8141110" cy="6322730"/>
          </a:xfrm>
          <a:prstGeom prst="rect">
            <a:avLst/>
          </a:prstGeom>
        </p:spPr>
      </p:pic>
    </p:spTree>
    <p:extLst>
      <p:ext uri="{BB962C8B-B14F-4D97-AF65-F5344CB8AC3E}">
        <p14:creationId xmlns:p14="http://schemas.microsoft.com/office/powerpoint/2010/main" val="54919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son las habilidades de éxito del estudiante? (SSS)</a:t>
            </a:r>
            <a:endParaRPr lang="en-US" dirty="0"/>
          </a:p>
        </p:txBody>
      </p:sp>
      <p:pic>
        <p:nvPicPr>
          <p:cNvPr id="3" name="Picture 2"/>
          <p:cNvPicPr>
            <a:picLocks noChangeAspect="1"/>
          </p:cNvPicPr>
          <p:nvPr/>
        </p:nvPicPr>
        <p:blipFill>
          <a:blip r:embed="rId3"/>
          <a:stretch>
            <a:fillRect/>
          </a:stretch>
        </p:blipFill>
        <p:spPr>
          <a:xfrm>
            <a:off x="235974" y="1777835"/>
            <a:ext cx="11956026" cy="3932658"/>
          </a:xfrm>
          <a:prstGeom prst="rect">
            <a:avLst/>
          </a:prstGeom>
        </p:spPr>
      </p:pic>
    </p:spTree>
    <p:extLst>
      <p:ext uri="{BB962C8B-B14F-4D97-AF65-F5344CB8AC3E}">
        <p14:creationId xmlns:p14="http://schemas.microsoft.com/office/powerpoint/2010/main" val="392540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17" y="365125"/>
            <a:ext cx="11316928" cy="1325563"/>
          </a:xfrm>
        </p:spPr>
        <p:txBody>
          <a:bodyPr>
            <a:normAutofit/>
          </a:bodyPr>
          <a:lstStyle/>
          <a:p>
            <a:r>
              <a:rPr lang="es-ES" sz="3600" dirty="0"/>
              <a:t>Habilidades de Éxito del Estudiante Calificación de Calificaciones</a:t>
            </a:r>
            <a:endParaRPr lang="en-US" sz="3600" dirty="0"/>
          </a:p>
        </p:txBody>
      </p:sp>
      <p:sp>
        <p:nvSpPr>
          <p:cNvPr id="3" name="Content Placeholder 2"/>
          <p:cNvSpPr>
            <a:spLocks noGrp="1"/>
          </p:cNvSpPr>
          <p:nvPr>
            <p:ph idx="1"/>
          </p:nvPr>
        </p:nvSpPr>
        <p:spPr/>
        <p:txBody>
          <a:bodyPr>
            <a:normAutofit fontScale="92500" lnSpcReduction="10000"/>
          </a:bodyPr>
          <a:lstStyle/>
          <a:p>
            <a:r>
              <a:rPr lang="es-ES" dirty="0"/>
              <a:t>Nivel 1: Empieza a demostrar comportamientos responsables, listos y respetuosos.</a:t>
            </a:r>
          </a:p>
          <a:p>
            <a:pPr marL="0" indent="0">
              <a:buNone/>
            </a:pPr>
            <a:endParaRPr lang="es-ES" dirty="0"/>
          </a:p>
          <a:p>
            <a:r>
              <a:rPr lang="es-ES" dirty="0"/>
              <a:t>Nivel 2 - Progresando hacia la demostración de comportamientos responsables, listos y respetuosos.</a:t>
            </a:r>
          </a:p>
          <a:p>
            <a:pPr marL="0" indent="0">
              <a:buNone/>
            </a:pPr>
            <a:endParaRPr lang="es-ES" dirty="0"/>
          </a:p>
          <a:p>
            <a:r>
              <a:rPr lang="es-ES" dirty="0"/>
              <a:t>Nivel 3 - Demostrar consistentemente comportamientos responsables, listos y respetuosos.</a:t>
            </a:r>
          </a:p>
          <a:p>
            <a:pPr marL="0" indent="0">
              <a:buNone/>
            </a:pPr>
            <a:endParaRPr lang="es-ES" dirty="0"/>
          </a:p>
          <a:p>
            <a:r>
              <a:rPr lang="es-ES" dirty="0"/>
              <a:t>Nivel 4: Demostrar independientemente comportamientos responsables, listos y respetuosos</a:t>
            </a:r>
            <a:endParaRPr lang="en-US" dirty="0"/>
          </a:p>
        </p:txBody>
      </p:sp>
    </p:spTree>
    <p:extLst>
      <p:ext uri="{BB962C8B-B14F-4D97-AF65-F5344CB8AC3E}">
        <p14:creationId xmlns:p14="http://schemas.microsoft.com/office/powerpoint/2010/main" val="91148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 Qué Cambiar?</a:t>
            </a:r>
          </a:p>
        </p:txBody>
      </p:sp>
      <p:sp>
        <p:nvSpPr>
          <p:cNvPr id="3" name="TextBox 2"/>
          <p:cNvSpPr txBox="1"/>
          <p:nvPr/>
        </p:nvSpPr>
        <p:spPr>
          <a:xfrm>
            <a:off x="761999" y="2049138"/>
            <a:ext cx="10453171" cy="1569660"/>
          </a:xfrm>
          <a:prstGeom prst="rect">
            <a:avLst/>
          </a:prstGeom>
          <a:noFill/>
        </p:spPr>
        <p:txBody>
          <a:bodyPr wrap="square" rtlCol="0">
            <a:spAutoFit/>
          </a:bodyPr>
          <a:lstStyle/>
          <a:p>
            <a:r>
              <a:rPr lang="es-ES" sz="3200" dirty="0"/>
              <a:t>"La respuesta es bastante simple, las calificaciones son tan imprecisas que casi no tienen sentido".</a:t>
            </a:r>
            <a:endParaRPr lang="en-US" sz="3200" dirty="0"/>
          </a:p>
          <a:p>
            <a:pPr algn="r"/>
            <a:r>
              <a:rPr lang="en-US" sz="3200" dirty="0"/>
              <a:t>Robert Marzano </a:t>
            </a:r>
          </a:p>
        </p:txBody>
      </p:sp>
      <p:pic>
        <p:nvPicPr>
          <p:cNvPr id="6" name="Picture 5"/>
          <p:cNvPicPr>
            <a:picLocks noChangeAspect="1"/>
          </p:cNvPicPr>
          <p:nvPr/>
        </p:nvPicPr>
        <p:blipFill>
          <a:blip r:embed="rId2"/>
          <a:stretch>
            <a:fillRect/>
          </a:stretch>
        </p:blipFill>
        <p:spPr>
          <a:xfrm>
            <a:off x="3946220" y="4188359"/>
            <a:ext cx="3910435" cy="1804817"/>
          </a:xfrm>
          <a:prstGeom prst="rect">
            <a:avLst/>
          </a:prstGeom>
        </p:spPr>
      </p:pic>
    </p:spTree>
    <p:extLst>
      <p:ext uri="{BB962C8B-B14F-4D97-AF65-F5344CB8AC3E}">
        <p14:creationId xmlns:p14="http://schemas.microsoft.com/office/powerpoint/2010/main" val="254721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Enseñando a los Estándares</a:t>
            </a:r>
          </a:p>
        </p:txBody>
      </p:sp>
      <p:sp>
        <p:nvSpPr>
          <p:cNvPr id="3" name="Content Placeholder 2"/>
          <p:cNvSpPr>
            <a:spLocks noGrp="1"/>
          </p:cNvSpPr>
          <p:nvPr>
            <p:ph idx="1"/>
          </p:nvPr>
        </p:nvSpPr>
        <p:spPr/>
        <p:txBody>
          <a:bodyPr/>
          <a:lstStyle/>
          <a:p>
            <a:pPr marL="0" indent="0">
              <a:buNone/>
            </a:pPr>
            <a:r>
              <a:rPr lang="es-ES" dirty="0"/>
              <a:t>Preguntas de planificación</a:t>
            </a:r>
          </a:p>
          <a:p>
            <a:endParaRPr lang="es-ES" dirty="0"/>
          </a:p>
          <a:p>
            <a:r>
              <a:rPr lang="es-ES" dirty="0"/>
              <a:t>¿Qué necesitan saber, comprender y poder hacer los estudiantes?</a:t>
            </a:r>
          </a:p>
          <a:p>
            <a:r>
              <a:rPr lang="es-ES" dirty="0"/>
              <a:t>¿Cómo enseñaremos efectivamente para asegurar que los estudiantes aprendan?</a:t>
            </a:r>
          </a:p>
          <a:p>
            <a:r>
              <a:rPr lang="es-ES" dirty="0"/>
              <a:t>¿Cómo sabremos que los estudiantes han aprendido?</a:t>
            </a:r>
          </a:p>
          <a:p>
            <a:r>
              <a:rPr lang="es-ES" dirty="0"/>
              <a:t>¿Qué hacemos cuando los estudiantes no aprenden o alcanzan la competencia?</a:t>
            </a:r>
            <a:endParaRPr lang="en-US" dirty="0"/>
          </a:p>
        </p:txBody>
      </p:sp>
      <p:pic>
        <p:nvPicPr>
          <p:cNvPr id="4" name="Picture 3"/>
          <p:cNvPicPr>
            <a:picLocks noChangeAspect="1"/>
          </p:cNvPicPr>
          <p:nvPr/>
        </p:nvPicPr>
        <p:blipFill>
          <a:blip r:embed="rId2"/>
          <a:stretch>
            <a:fillRect/>
          </a:stretch>
        </p:blipFill>
        <p:spPr>
          <a:xfrm>
            <a:off x="8342768" y="365124"/>
            <a:ext cx="3147777" cy="2300957"/>
          </a:xfrm>
          <a:prstGeom prst="rect">
            <a:avLst/>
          </a:prstGeom>
        </p:spPr>
      </p:pic>
    </p:spTree>
    <p:extLst>
      <p:ext uri="{BB962C8B-B14F-4D97-AF65-F5344CB8AC3E}">
        <p14:creationId xmlns:p14="http://schemas.microsoft.com/office/powerpoint/2010/main" val="285863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Objetivos Claros</a:t>
            </a:r>
          </a:p>
        </p:txBody>
      </p:sp>
      <p:sp>
        <p:nvSpPr>
          <p:cNvPr id="6" name="Content Placeholder 5"/>
          <p:cNvSpPr>
            <a:spLocks noGrp="1"/>
          </p:cNvSpPr>
          <p:nvPr>
            <p:ph idx="1"/>
          </p:nvPr>
        </p:nvSpPr>
        <p:spPr/>
        <p:txBody>
          <a:bodyPr>
            <a:normAutofit/>
          </a:bodyPr>
          <a:lstStyle/>
          <a:p>
            <a:pPr marL="0" indent="0">
              <a:buNone/>
            </a:pPr>
            <a:r>
              <a:rPr lang="es-ES" sz="3600" dirty="0"/>
              <a:t>Los estudiantes pueden alcanzar cualquier objetivo que puedan ver y que no se mueva.</a:t>
            </a:r>
          </a:p>
          <a:p>
            <a:pPr marL="0" indent="0" algn="r">
              <a:buNone/>
            </a:pPr>
            <a:r>
              <a:rPr lang="en-US" sz="3600" dirty="0"/>
              <a:t>Rick Stiggins</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p:txBody>
      </p:sp>
      <p:pic>
        <p:nvPicPr>
          <p:cNvPr id="7" name="Picture 6"/>
          <p:cNvPicPr>
            <a:picLocks noChangeAspect="1"/>
          </p:cNvPicPr>
          <p:nvPr/>
        </p:nvPicPr>
        <p:blipFill>
          <a:blip r:embed="rId3"/>
          <a:stretch>
            <a:fillRect/>
          </a:stretch>
        </p:blipFill>
        <p:spPr>
          <a:xfrm>
            <a:off x="4164776" y="3773772"/>
            <a:ext cx="3613131" cy="2699466"/>
          </a:xfrm>
          <a:prstGeom prst="rect">
            <a:avLst/>
          </a:prstGeom>
        </p:spPr>
      </p:pic>
    </p:spTree>
    <p:extLst>
      <p:ext uri="{BB962C8B-B14F-4D97-AF65-F5344CB8AC3E}">
        <p14:creationId xmlns:p14="http://schemas.microsoft.com/office/powerpoint/2010/main" val="14474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461"/>
            <a:ext cx="10515600" cy="1325563"/>
          </a:xfrm>
        </p:spPr>
        <p:txBody>
          <a:bodyPr/>
          <a:lstStyle/>
          <a:p>
            <a:r>
              <a:rPr lang="es-ES" dirty="0"/>
              <a:t>¿Cuáles son los Beneficios de SBG?</a:t>
            </a:r>
            <a:endParaRPr lang="en-US" dirty="0"/>
          </a:p>
        </p:txBody>
      </p:sp>
      <p:sp>
        <p:nvSpPr>
          <p:cNvPr id="3" name="Content Placeholder 2"/>
          <p:cNvSpPr>
            <a:spLocks noGrp="1"/>
          </p:cNvSpPr>
          <p:nvPr>
            <p:ph idx="1"/>
          </p:nvPr>
        </p:nvSpPr>
        <p:spPr>
          <a:xfrm>
            <a:off x="838200" y="1825624"/>
            <a:ext cx="10515600" cy="4707377"/>
          </a:xfrm>
        </p:spPr>
        <p:txBody>
          <a:bodyPr>
            <a:normAutofit/>
          </a:bodyPr>
          <a:lstStyle/>
          <a:p>
            <a:r>
              <a:rPr lang="es-ES" dirty="0"/>
              <a:t>Los niveles son más significativos y más claros. ¿Qué te dice una B?</a:t>
            </a:r>
            <a:br>
              <a:rPr lang="es-ES" dirty="0"/>
            </a:br>
            <a:r>
              <a:rPr lang="es-ES" dirty="0"/>
              <a:t>     ¿Qué te dice un 3?</a:t>
            </a:r>
          </a:p>
          <a:p>
            <a:r>
              <a:rPr lang="es-ES" dirty="0"/>
              <a:t>Todos los estudiantes tienen la oportunidad de cumplir con las expectativas de nivel de grado. </a:t>
            </a:r>
          </a:p>
          <a:p>
            <a:r>
              <a:rPr lang="es-ES" dirty="0"/>
              <a:t>Los padres sabrán exactamente qué se les está enseñando y cómo les está yendo a sus hijos con esas habilidades. </a:t>
            </a:r>
          </a:p>
          <a:p>
            <a:r>
              <a:rPr lang="es-ES" dirty="0"/>
              <a:t>Hay un enfoque en cumplir con los estándares de nivel de grado al tiempo que les da a los estudiantes tiempo para aprender. </a:t>
            </a:r>
          </a:p>
          <a:p>
            <a:r>
              <a:rPr lang="es-ES" dirty="0"/>
              <a:t>Permite una mayor consistencia en todos los niveles de grado. </a:t>
            </a:r>
          </a:p>
          <a:p>
            <a:r>
              <a:rPr lang="es-ES" dirty="0"/>
              <a:t>El nivel es un reflejo del desempeño estudiantil más reciente.</a:t>
            </a:r>
          </a:p>
          <a:p>
            <a:endParaRPr lang="en-US" dirty="0"/>
          </a:p>
          <a:p>
            <a:endParaRPr lang="en-US" dirty="0"/>
          </a:p>
        </p:txBody>
      </p:sp>
    </p:spTree>
    <p:extLst>
      <p:ext uri="{BB962C8B-B14F-4D97-AF65-F5344CB8AC3E}">
        <p14:creationId xmlns:p14="http://schemas.microsoft.com/office/powerpoint/2010/main" val="305236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8351"/>
            <a:ext cx="10515600" cy="4998612"/>
          </a:xfrm>
        </p:spPr>
        <p:txBody>
          <a:bodyPr/>
          <a:lstStyle/>
          <a:p>
            <a:pPr>
              <a:buNone/>
            </a:pPr>
            <a:r>
              <a:rPr lang="es-ES" sz="3200" dirty="0"/>
              <a:t>“Ningún estudio respalda el uso de bajas calificaciones o marcas como castigos. En lugar de provocar un mayor esfuerzo, las bajas calificaciones con mayor frecuencia hacen que los estudiantes se retiren del aprendizaje "</a:t>
            </a:r>
            <a:endParaRPr lang="en-US" sz="3200" dirty="0"/>
          </a:p>
          <a:p>
            <a:pPr>
              <a:buNone/>
            </a:pPr>
            <a:endParaRPr lang="en-US" sz="3200" dirty="0"/>
          </a:p>
          <a:p>
            <a:pPr algn="r">
              <a:buNone/>
            </a:pPr>
            <a:r>
              <a:rPr lang="en-US" sz="3200" dirty="0"/>
              <a:t>T. R. Guskey and J. Bailey</a:t>
            </a:r>
          </a:p>
          <a:p>
            <a:endParaRPr lang="en-US" dirty="0"/>
          </a:p>
        </p:txBody>
      </p:sp>
    </p:spTree>
    <p:extLst>
      <p:ext uri="{BB962C8B-B14F-4D97-AF65-F5344CB8AC3E}">
        <p14:creationId xmlns:p14="http://schemas.microsoft.com/office/powerpoint/2010/main" val="348068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1" y="374957"/>
            <a:ext cx="10515600" cy="1325563"/>
          </a:xfrm>
        </p:spPr>
        <p:txBody>
          <a:bodyPr/>
          <a:lstStyle/>
          <a:p>
            <a:r>
              <a:rPr lang="es-ES" dirty="0"/>
              <a:t>¿Cuáles son los Beneficios de SBG?</a:t>
            </a:r>
            <a:endParaRPr lang="en-US" dirty="0"/>
          </a:p>
        </p:txBody>
      </p:sp>
      <p:sp>
        <p:nvSpPr>
          <p:cNvPr id="3" name="Content Placeholder 2"/>
          <p:cNvSpPr>
            <a:spLocks noGrp="1"/>
          </p:cNvSpPr>
          <p:nvPr>
            <p:ph idx="1"/>
          </p:nvPr>
        </p:nvSpPr>
        <p:spPr/>
        <p:txBody>
          <a:bodyPr>
            <a:normAutofit fontScale="85000" lnSpcReduction="20000"/>
          </a:bodyPr>
          <a:lstStyle/>
          <a:p>
            <a:r>
              <a:rPr lang="es-ES" dirty="0"/>
              <a:t>Las normas se enumeran en la boleta de calificaciones.</a:t>
            </a:r>
          </a:p>
          <a:p>
            <a:r>
              <a:rPr lang="es-ES" dirty="0"/>
              <a:t>Los padres pueden tener conversaciones más enfocadas y claras con los maestros porque las calificaciones se basan en estándares.</a:t>
            </a:r>
          </a:p>
          <a:p>
            <a:r>
              <a:rPr lang="es-ES" dirty="0"/>
              <a:t>Las calificaciones se basan solo en lo que los estudiantes saben y pueden hacer.</a:t>
            </a:r>
          </a:p>
          <a:p>
            <a:r>
              <a:rPr lang="es-ES" dirty="0"/>
              <a:t>Las calificaciones nunca se usan como castigo. ¡Nunca ceros!</a:t>
            </a:r>
          </a:p>
          <a:p>
            <a:r>
              <a:rPr lang="es-ES" dirty="0"/>
              <a:t>Las fortalezas y debilidades de un niño son muy evidentes para los padres y maestros.</a:t>
            </a:r>
          </a:p>
          <a:p>
            <a:r>
              <a:rPr lang="es-ES" dirty="0"/>
              <a:t>Los estudiantes obtienen la calificación que deberían obtener según su conocimiento. Nada más nubla las calificaciones ... crédito adicional, comportamiento, mala escritura, etc.</a:t>
            </a:r>
          </a:p>
          <a:p>
            <a:r>
              <a:rPr lang="es-ES" dirty="0"/>
              <a:t>Permite a los estudiantes brillar y mostrar talentos ocultos en nuestro sistema de calificación actual.</a:t>
            </a:r>
            <a:endParaRPr lang="en-US" dirty="0"/>
          </a:p>
          <a:p>
            <a:endParaRPr lang="en-US" dirty="0"/>
          </a:p>
        </p:txBody>
      </p:sp>
    </p:spTree>
    <p:extLst>
      <p:ext uri="{BB962C8B-B14F-4D97-AF65-F5344CB8AC3E}">
        <p14:creationId xmlns:p14="http://schemas.microsoft.com/office/powerpoint/2010/main" val="245596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¿Cuáles son los Beneficios de SBG?</a:t>
            </a:r>
            <a:endParaRPr lang="en-US" dirty="0"/>
          </a:p>
        </p:txBody>
      </p:sp>
      <p:sp>
        <p:nvSpPr>
          <p:cNvPr id="3" name="Content Placeholder 2"/>
          <p:cNvSpPr>
            <a:spLocks noGrp="1"/>
          </p:cNvSpPr>
          <p:nvPr>
            <p:ph idx="1"/>
          </p:nvPr>
        </p:nvSpPr>
        <p:spPr>
          <a:xfrm>
            <a:off x="838200" y="1690688"/>
            <a:ext cx="10515600" cy="4943074"/>
          </a:xfrm>
        </p:spPr>
        <p:txBody>
          <a:bodyPr>
            <a:normAutofit/>
          </a:bodyPr>
          <a:lstStyle/>
          <a:p>
            <a:r>
              <a:rPr lang="es-ES" dirty="0"/>
              <a:t>No se necesita crédito adicional.</a:t>
            </a:r>
          </a:p>
          <a:p>
            <a:r>
              <a:rPr lang="es-ES" dirty="0"/>
              <a:t>Las evaluaciones formales e informales se conocen como oportunidades para que los estudiantes demuestren su aprendizaje y dominio.</a:t>
            </a:r>
          </a:p>
          <a:p>
            <a:r>
              <a:rPr lang="es-ES" dirty="0"/>
              <a:t>El promedio no es necesario.</a:t>
            </a:r>
          </a:p>
          <a:p>
            <a:r>
              <a:rPr lang="es-ES" dirty="0"/>
              <a:t>Más aceptación de estudiantes.</a:t>
            </a:r>
          </a:p>
          <a:p>
            <a:r>
              <a:rPr lang="es-ES" dirty="0"/>
              <a:t>Representa con mayor precisión la experiencia del mundo real: cumple con los estándares y tiene tiempo para mejorar.</a:t>
            </a:r>
          </a:p>
          <a:p>
            <a:r>
              <a:rPr lang="es-ES" dirty="0"/>
              <a:t>Las calificaciones son una imagen más precisa de las habilidades y dominio actuales del estudiante.</a:t>
            </a:r>
            <a:endParaRPr lang="en-US" dirty="0"/>
          </a:p>
          <a:p>
            <a:endParaRPr lang="en-US" dirty="0"/>
          </a:p>
        </p:txBody>
      </p:sp>
    </p:spTree>
    <p:extLst>
      <p:ext uri="{BB962C8B-B14F-4D97-AF65-F5344CB8AC3E}">
        <p14:creationId xmlns:p14="http://schemas.microsoft.com/office/powerpoint/2010/main" val="269971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Objetivos de la sesión</a:t>
            </a:r>
          </a:p>
        </p:txBody>
      </p:sp>
      <p:sp>
        <p:nvSpPr>
          <p:cNvPr id="3" name="Content Placeholder 2"/>
          <p:cNvSpPr>
            <a:spLocks noGrp="1"/>
          </p:cNvSpPr>
          <p:nvPr>
            <p:ph idx="1"/>
          </p:nvPr>
        </p:nvSpPr>
        <p:spPr/>
        <p:txBody>
          <a:bodyPr>
            <a:normAutofit lnSpcReduction="10000"/>
          </a:bodyPr>
          <a:lstStyle/>
          <a:p>
            <a:pPr marL="0" indent="0">
              <a:buNone/>
            </a:pPr>
            <a:r>
              <a:rPr lang="es-ES" dirty="0"/>
              <a:t>Los participantes ...</a:t>
            </a:r>
          </a:p>
          <a:p>
            <a:pPr marL="0" indent="0">
              <a:buNone/>
            </a:pPr>
            <a:endParaRPr lang="es-ES" dirty="0"/>
          </a:p>
          <a:p>
            <a:r>
              <a:rPr lang="es-ES" dirty="0"/>
              <a:t>aprenderán la diferencia entre el sistema de calificación tradicional y SBG.</a:t>
            </a:r>
          </a:p>
          <a:p>
            <a:endParaRPr lang="es-ES" dirty="0"/>
          </a:p>
          <a:p>
            <a:r>
              <a:rPr lang="es-ES" dirty="0"/>
              <a:t>comprenderán qué es la calificación basada en estándares y por qué lo hacemos.</a:t>
            </a:r>
          </a:p>
          <a:p>
            <a:endParaRPr lang="es-ES" dirty="0"/>
          </a:p>
          <a:p>
            <a:r>
              <a:rPr lang="es-ES" dirty="0"/>
              <a:t>tendrán una mejor comprensión de las habilidades para el éxito del estudiante.</a:t>
            </a:r>
            <a:endParaRPr lang="en-US" dirty="0"/>
          </a:p>
        </p:txBody>
      </p:sp>
      <p:pic>
        <p:nvPicPr>
          <p:cNvPr id="4" name="Picture 3"/>
          <p:cNvPicPr>
            <a:picLocks noChangeAspect="1"/>
          </p:cNvPicPr>
          <p:nvPr/>
        </p:nvPicPr>
        <p:blipFill>
          <a:blip r:embed="rId2"/>
          <a:stretch>
            <a:fillRect/>
          </a:stretch>
        </p:blipFill>
        <p:spPr>
          <a:xfrm>
            <a:off x="8516039" y="464276"/>
            <a:ext cx="2921252" cy="2296385"/>
          </a:xfrm>
          <a:prstGeom prst="rect">
            <a:avLst/>
          </a:prstGeom>
        </p:spPr>
      </p:pic>
    </p:spTree>
    <p:extLst>
      <p:ext uri="{BB962C8B-B14F-4D97-AF65-F5344CB8AC3E}">
        <p14:creationId xmlns:p14="http://schemas.microsoft.com/office/powerpoint/2010/main" val="361506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5417"/>
            <a:ext cx="10515600" cy="5251546"/>
          </a:xfrm>
        </p:spPr>
        <p:txBody>
          <a:bodyPr/>
          <a:lstStyle/>
          <a:p>
            <a:pPr>
              <a:buNone/>
            </a:pPr>
            <a:r>
              <a:rPr lang="es-ES" sz="3600" dirty="0"/>
              <a:t>“Los maestros entregan las cosas tarde todo el tiempo, al igual que los trabajadores de todas las profesiones. La idea de que no puedes salirte con la tuya trabajando tarde en el mundo real no es cierta ".</a:t>
            </a:r>
            <a:r>
              <a:rPr lang="en-US" sz="3600" dirty="0"/>
              <a:t>							</a:t>
            </a:r>
          </a:p>
          <a:p>
            <a:pPr algn="r">
              <a:buNone/>
            </a:pPr>
            <a:r>
              <a:rPr lang="en-US" sz="3600" dirty="0"/>
              <a:t>R. Wormelli</a:t>
            </a:r>
          </a:p>
          <a:p>
            <a:pPr marL="0" indent="0">
              <a:buNone/>
            </a:pPr>
            <a:endParaRPr lang="en-US" dirty="0"/>
          </a:p>
        </p:txBody>
      </p:sp>
    </p:spTree>
    <p:extLst>
      <p:ext uri="{BB962C8B-B14F-4D97-AF65-F5344CB8AC3E}">
        <p14:creationId xmlns:p14="http://schemas.microsoft.com/office/powerpoint/2010/main" val="222511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s-ES" dirty="0"/>
              <a:t>“Al comparar el desempeño de un niño con un estándar claro, los padres, los niños y los maestros saben exactamente lo que se espera. Cada vez que un estudiante intenta una tarea, el rendimiento se compara con el estándar, no con el rendimiento de otros niños. Las ventajas más importantes para los niños y las familias son la equidad, la claridad y la mejora del aprendizaje ".</a:t>
            </a:r>
            <a:r>
              <a:rPr lang="en-US" dirty="0"/>
              <a:t>					</a:t>
            </a:r>
          </a:p>
          <a:p>
            <a:pPr algn="r">
              <a:buNone/>
            </a:pPr>
            <a:r>
              <a:rPr lang="en-US" dirty="0"/>
              <a:t>						      Doug Reeves</a:t>
            </a:r>
          </a:p>
        </p:txBody>
      </p:sp>
    </p:spTree>
    <p:extLst>
      <p:ext uri="{BB962C8B-B14F-4D97-AF65-F5344CB8AC3E}">
        <p14:creationId xmlns:p14="http://schemas.microsoft.com/office/powerpoint/2010/main" val="277295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close up of a logo&#10;&#10;Description generated with high confidence">
            <a:extLst>
              <a:ext uri="{FF2B5EF4-FFF2-40B4-BE49-F238E27FC236}">
                <a16:creationId xmlns:a16="http://schemas.microsoft.com/office/drawing/2014/main" id="{938A0581-E061-456D-A819-97EB5FFEFBCB}"/>
              </a:ext>
            </a:extLst>
          </p:cNvPr>
          <p:cNvPicPr>
            <a:picLocks noGrp="1" noChangeAspect="1"/>
          </p:cNvPicPr>
          <p:nvPr>
            <p:ph idx="1"/>
          </p:nvPr>
        </p:nvPicPr>
        <p:blipFill>
          <a:blip r:embed="rId2"/>
          <a:stretch>
            <a:fillRect/>
          </a:stretch>
        </p:blipFill>
        <p:spPr>
          <a:xfrm>
            <a:off x="2873763" y="368859"/>
            <a:ext cx="6964864" cy="5999587"/>
          </a:xfrm>
        </p:spPr>
      </p:pic>
      <p:sp>
        <p:nvSpPr>
          <p:cNvPr id="2" name="Rounded Rectangle 1"/>
          <p:cNvSpPr/>
          <p:nvPr/>
        </p:nvSpPr>
        <p:spPr>
          <a:xfrm>
            <a:off x="5633523" y="481779"/>
            <a:ext cx="1445343" cy="126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Sistema de clasificación de diseño</a:t>
            </a:r>
            <a:endParaRPr lang="en-US" dirty="0">
              <a:solidFill>
                <a:schemeClr val="bg1"/>
              </a:solidFill>
            </a:endParaRPr>
          </a:p>
        </p:txBody>
      </p:sp>
      <p:sp>
        <p:nvSpPr>
          <p:cNvPr id="4" name="Rounded Rectangle 3"/>
          <p:cNvSpPr/>
          <p:nvPr/>
        </p:nvSpPr>
        <p:spPr>
          <a:xfrm>
            <a:off x="2664542" y="2064922"/>
            <a:ext cx="2045109" cy="1479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separar académicos de comportamientos</a:t>
            </a:r>
            <a:endParaRPr lang="en-US" dirty="0">
              <a:solidFill>
                <a:schemeClr val="bg1"/>
              </a:solidFill>
            </a:endParaRPr>
          </a:p>
        </p:txBody>
      </p:sp>
      <p:sp>
        <p:nvSpPr>
          <p:cNvPr id="5" name="Rounded Rectangle 4"/>
          <p:cNvSpPr/>
          <p:nvPr/>
        </p:nvSpPr>
        <p:spPr>
          <a:xfrm>
            <a:off x="7078866" y="4999702"/>
            <a:ext cx="1445343" cy="126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consistencia en la puntuación</a:t>
            </a:r>
            <a:endParaRPr lang="en-US" dirty="0">
              <a:solidFill>
                <a:schemeClr val="bg1"/>
              </a:solidFill>
            </a:endParaRPr>
          </a:p>
        </p:txBody>
      </p:sp>
      <p:sp>
        <p:nvSpPr>
          <p:cNvPr id="6" name="Rounded Rectangle 5"/>
          <p:cNvSpPr/>
          <p:nvPr/>
        </p:nvSpPr>
        <p:spPr>
          <a:xfrm>
            <a:off x="3976425" y="4999702"/>
            <a:ext cx="1657098" cy="1268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participación de padres / comunidad</a:t>
            </a:r>
            <a:endParaRPr lang="en-US" dirty="0">
              <a:solidFill>
                <a:schemeClr val="bg1"/>
              </a:solidFill>
            </a:endParaRPr>
          </a:p>
        </p:txBody>
      </p:sp>
      <p:sp>
        <p:nvSpPr>
          <p:cNvPr id="7" name="Rounded Rectangle 6"/>
          <p:cNvSpPr/>
          <p:nvPr/>
        </p:nvSpPr>
        <p:spPr>
          <a:xfrm>
            <a:off x="7909690" y="2187675"/>
            <a:ext cx="1607936" cy="1356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Tiempo extra / apoyo / oportunidad múltiple</a:t>
            </a:r>
            <a:endParaRPr lang="en-US" dirty="0">
              <a:solidFill>
                <a:schemeClr val="bg1"/>
              </a:solidFill>
            </a:endParaRPr>
          </a:p>
        </p:txBody>
      </p:sp>
    </p:spTree>
    <p:extLst>
      <p:ext uri="{BB962C8B-B14F-4D97-AF65-F5344CB8AC3E}">
        <p14:creationId xmlns:p14="http://schemas.microsoft.com/office/powerpoint/2010/main" val="292900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¿Cómo encaja la tarea en SBG?</a:t>
            </a:r>
            <a:endParaRPr lang="en-US" dirty="0"/>
          </a:p>
        </p:txBody>
      </p:sp>
      <p:sp>
        <p:nvSpPr>
          <p:cNvPr id="3" name="Content Placeholder 2"/>
          <p:cNvSpPr>
            <a:spLocks noGrp="1"/>
          </p:cNvSpPr>
          <p:nvPr>
            <p:ph idx="1"/>
          </p:nvPr>
        </p:nvSpPr>
        <p:spPr/>
        <p:txBody>
          <a:bodyPr>
            <a:normAutofit/>
          </a:bodyPr>
          <a:lstStyle/>
          <a:p>
            <a:r>
              <a:rPr lang="es-ES" dirty="0"/>
              <a:t>La tarea se considera una parte integral del proceso de aprendizaje.</a:t>
            </a:r>
          </a:p>
          <a:p>
            <a:endParaRPr lang="es-ES" dirty="0"/>
          </a:p>
          <a:p>
            <a:r>
              <a:rPr lang="es-ES" dirty="0"/>
              <a:t>La finalización de la tarea será parte de los niveles de SSS.</a:t>
            </a:r>
            <a:endParaRPr lang="en-US" dirty="0"/>
          </a:p>
        </p:txBody>
      </p:sp>
      <p:pic>
        <p:nvPicPr>
          <p:cNvPr id="4" name="Picture 4" descr="A close up of a horse&#10;&#10;Description generated with high confidence">
            <a:extLst>
              <a:ext uri="{FF2B5EF4-FFF2-40B4-BE49-F238E27FC236}">
                <a16:creationId xmlns:a16="http://schemas.microsoft.com/office/drawing/2014/main" id="{94820404-53DB-4DEF-8ED4-52DC2B4AEC05}"/>
              </a:ext>
            </a:extLst>
          </p:cNvPr>
          <p:cNvPicPr>
            <a:picLocks noChangeAspect="1"/>
          </p:cNvPicPr>
          <p:nvPr/>
        </p:nvPicPr>
        <p:blipFill>
          <a:blip r:embed="rId2"/>
          <a:stretch>
            <a:fillRect/>
          </a:stretch>
        </p:blipFill>
        <p:spPr>
          <a:xfrm>
            <a:off x="4289122" y="3951676"/>
            <a:ext cx="3523785" cy="2097265"/>
          </a:xfrm>
          <a:prstGeom prst="rect">
            <a:avLst/>
          </a:prstGeom>
        </p:spPr>
      </p:pic>
    </p:spTree>
    <p:extLst>
      <p:ext uri="{BB962C8B-B14F-4D97-AF65-F5344CB8AC3E}">
        <p14:creationId xmlns:p14="http://schemas.microsoft.com/office/powerpoint/2010/main" val="358580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23" y="365125"/>
            <a:ext cx="10950677" cy="1325563"/>
          </a:xfrm>
        </p:spPr>
        <p:txBody>
          <a:bodyPr>
            <a:normAutofit fontScale="90000"/>
          </a:bodyPr>
          <a:lstStyle/>
          <a:p>
            <a:r>
              <a:rPr lang="es-ES" dirty="0"/>
              <a:t>Tarea para la práctica / preparación del aprendizaje</a:t>
            </a:r>
            <a:br>
              <a:rPr lang="en-US" dirty="0">
                <a:solidFill>
                  <a:schemeClr val="accent4">
                    <a:lumMod val="50000"/>
                  </a:schemeClr>
                </a:solidFill>
              </a:rPr>
            </a:br>
            <a:endParaRPr lang="en-US" dirty="0"/>
          </a:p>
        </p:txBody>
      </p:sp>
      <p:sp>
        <p:nvSpPr>
          <p:cNvPr id="3" name="Content Placeholder 2"/>
          <p:cNvSpPr>
            <a:spLocks noGrp="1"/>
          </p:cNvSpPr>
          <p:nvPr>
            <p:ph idx="1"/>
          </p:nvPr>
        </p:nvSpPr>
        <p:spPr/>
        <p:txBody>
          <a:bodyPr/>
          <a:lstStyle/>
          <a:p>
            <a:r>
              <a:rPr lang="es-ES" dirty="0"/>
              <a:t>Refleja el esfuerzo, no el dominio de los conceptos.</a:t>
            </a:r>
          </a:p>
          <a:p>
            <a:r>
              <a:rPr lang="es-ES" dirty="0"/>
              <a:t>Revisa y refuerza las habilidades o el conocimiento.</a:t>
            </a:r>
          </a:p>
          <a:p>
            <a:r>
              <a:rPr lang="es-ES" dirty="0"/>
              <a:t>Da práctica independiente para una habilidad o concepto.</a:t>
            </a:r>
          </a:p>
          <a:p>
            <a:r>
              <a:rPr lang="es-ES" dirty="0"/>
              <a:t>Permite errores como parte del proceso de aprendizaje.</a:t>
            </a:r>
          </a:p>
          <a:p>
            <a:r>
              <a:rPr lang="es-ES" dirty="0"/>
              <a:t>Proporciona información básica para las próximas lecciones.</a:t>
            </a:r>
          </a:p>
          <a:p>
            <a:r>
              <a:rPr lang="es-ES" dirty="0"/>
              <a:t>Se incorporará a SSS pero no la calificación académica.</a:t>
            </a:r>
            <a:endParaRPr lang="en-US" dirty="0"/>
          </a:p>
        </p:txBody>
      </p:sp>
      <p:pic>
        <p:nvPicPr>
          <p:cNvPr id="6" name="Picture 6" descr="A sign on a pole&#10;&#10;Description generated with very high confidence">
            <a:extLst>
              <a:ext uri="{FF2B5EF4-FFF2-40B4-BE49-F238E27FC236}">
                <a16:creationId xmlns:a16="http://schemas.microsoft.com/office/drawing/2014/main" id="{B65E3FE4-308E-4F62-B6EC-A03789A9C228}"/>
              </a:ext>
            </a:extLst>
          </p:cNvPr>
          <p:cNvPicPr>
            <a:picLocks noChangeAspect="1"/>
          </p:cNvPicPr>
          <p:nvPr/>
        </p:nvPicPr>
        <p:blipFill>
          <a:blip r:embed="rId2"/>
          <a:stretch>
            <a:fillRect/>
          </a:stretch>
        </p:blipFill>
        <p:spPr>
          <a:xfrm>
            <a:off x="9811215" y="4331436"/>
            <a:ext cx="1676400" cy="1819275"/>
          </a:xfrm>
          <a:prstGeom prst="rect">
            <a:avLst/>
          </a:prstGeom>
        </p:spPr>
      </p:pic>
    </p:spTree>
    <p:extLst>
      <p:ext uri="{BB962C8B-B14F-4D97-AF65-F5344CB8AC3E}">
        <p14:creationId xmlns:p14="http://schemas.microsoft.com/office/powerpoint/2010/main" val="355450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Tarea para integrar el aprendizaje</a:t>
            </a:r>
            <a:endParaRPr lang="en-US" dirty="0"/>
          </a:p>
        </p:txBody>
      </p:sp>
      <p:sp>
        <p:nvSpPr>
          <p:cNvPr id="3" name="Content Placeholder 2"/>
          <p:cNvSpPr>
            <a:spLocks noGrp="1"/>
          </p:cNvSpPr>
          <p:nvPr>
            <p:ph idx="1"/>
          </p:nvPr>
        </p:nvSpPr>
        <p:spPr>
          <a:xfrm>
            <a:off x="838200" y="1843547"/>
            <a:ext cx="10515600" cy="4333415"/>
          </a:xfrm>
        </p:spPr>
        <p:txBody>
          <a:bodyPr>
            <a:normAutofit/>
          </a:bodyPr>
          <a:lstStyle/>
          <a:p>
            <a:r>
              <a:rPr lang="es-ES" dirty="0"/>
              <a:t>Apoya proyectos continuos a largo plazo paralelos al trabajo en clase.</a:t>
            </a:r>
          </a:p>
          <a:p>
            <a:r>
              <a:rPr lang="es-ES" dirty="0"/>
              <a:t>Enriquece las experiencias en el aula y profundiza la comprensión de los estudiantes.</a:t>
            </a:r>
          </a:p>
          <a:p>
            <a:r>
              <a:rPr lang="es-ES" dirty="0"/>
              <a:t>Crea oportunidades para la resolución de problemas y el pensamiento crítico.</a:t>
            </a:r>
          </a:p>
          <a:p>
            <a:r>
              <a:rPr lang="es-ES" dirty="0"/>
              <a:t>Integra y aplica diferentes habilidades y conjuntos de conocimientos a una tarea.</a:t>
            </a:r>
          </a:p>
          <a:p>
            <a:r>
              <a:rPr lang="es-ES" dirty="0"/>
              <a:t>Espera que los estudiantes apliquen el aprendizaje previo para completar estas tareas.</a:t>
            </a:r>
            <a:endParaRPr lang="en-US" dirty="0"/>
          </a:p>
        </p:txBody>
      </p:sp>
      <p:pic>
        <p:nvPicPr>
          <p:cNvPr id="4" name="Picture 4" descr="A sign on a pole&#10;&#10;Description generated with very high confidence">
            <a:extLst>
              <a:ext uri="{FF2B5EF4-FFF2-40B4-BE49-F238E27FC236}">
                <a16:creationId xmlns:a16="http://schemas.microsoft.com/office/drawing/2014/main" id="{5D89F9E4-4BDC-410F-86D8-186223CC5CC2}"/>
              </a:ext>
            </a:extLst>
          </p:cNvPr>
          <p:cNvPicPr>
            <a:picLocks noChangeAspect="1"/>
          </p:cNvPicPr>
          <p:nvPr/>
        </p:nvPicPr>
        <p:blipFill>
          <a:blip r:embed="rId2"/>
          <a:stretch>
            <a:fillRect/>
          </a:stretch>
        </p:blipFill>
        <p:spPr>
          <a:xfrm>
            <a:off x="9467385" y="4833241"/>
            <a:ext cx="1676400" cy="1819275"/>
          </a:xfrm>
          <a:prstGeom prst="rect">
            <a:avLst/>
          </a:prstGeom>
        </p:spPr>
      </p:pic>
    </p:spTree>
    <p:extLst>
      <p:ext uri="{BB962C8B-B14F-4D97-AF65-F5344CB8AC3E}">
        <p14:creationId xmlns:p14="http://schemas.microsoft.com/office/powerpoint/2010/main" val="251878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31" y="365125"/>
            <a:ext cx="11877369" cy="719427"/>
          </a:xfrm>
        </p:spPr>
        <p:txBody>
          <a:bodyPr>
            <a:normAutofit/>
          </a:bodyPr>
          <a:lstStyle/>
          <a:p>
            <a:r>
              <a:rPr lang="es-ES" sz="3600" dirty="0"/>
              <a:t>¿Cuál es la calificación con el sistema de calificación actual?</a:t>
            </a:r>
            <a:endParaRPr lang="en-US" sz="3600" dirty="0"/>
          </a:p>
        </p:txBody>
      </p:sp>
      <p:sp>
        <p:nvSpPr>
          <p:cNvPr id="3" name="Content Placeholder 2"/>
          <p:cNvSpPr>
            <a:spLocks noGrp="1"/>
          </p:cNvSpPr>
          <p:nvPr>
            <p:ph idx="1"/>
          </p:nvPr>
        </p:nvSpPr>
        <p:spPr>
          <a:xfrm>
            <a:off x="621723" y="1254126"/>
            <a:ext cx="10732077" cy="5468359"/>
          </a:xfrm>
        </p:spPr>
        <p:txBody>
          <a:bodyPr vert="horz" lIns="91440" tIns="45720" rIns="91440" bIns="45720" rtlCol="0" anchor="t">
            <a:normAutofit lnSpcReduction="10000"/>
          </a:bodyPr>
          <a:lstStyle/>
          <a:p>
            <a:r>
              <a:rPr lang="es-ES" dirty="0"/>
              <a:t>Prueba</a:t>
            </a:r>
            <a:r>
              <a:rPr lang="en-US" dirty="0"/>
              <a:t> 1 – 10%</a:t>
            </a:r>
          </a:p>
          <a:p>
            <a:r>
              <a:rPr lang="en-US" dirty="0"/>
              <a:t>Prueba 2 – 50%</a:t>
            </a:r>
          </a:p>
          <a:p>
            <a:r>
              <a:rPr lang="en-US" dirty="0"/>
              <a:t>Prueba 3 – 70%</a:t>
            </a:r>
          </a:p>
          <a:p>
            <a:r>
              <a:rPr lang="es-HN" dirty="0"/>
              <a:t>Examen de unidad </a:t>
            </a:r>
            <a:r>
              <a:rPr lang="en-US" dirty="0"/>
              <a:t>– 85%</a:t>
            </a:r>
          </a:p>
          <a:p>
            <a:pPr marL="0" indent="0">
              <a:buNone/>
            </a:pPr>
            <a:endParaRPr lang="en-US" sz="2400" dirty="0">
              <a:ea typeface="+mn-lt"/>
              <a:cs typeface="+mn-lt"/>
            </a:endParaRPr>
          </a:p>
          <a:p>
            <a:pPr marL="0" indent="0">
              <a:buNone/>
            </a:pPr>
            <a:r>
              <a:rPr lang="es-AR" sz="2400" dirty="0"/>
              <a:t>¿ </a:t>
            </a:r>
            <a:r>
              <a:rPr lang="es-AR" sz="2400" dirty="0">
                <a:ea typeface="+mn-lt"/>
                <a:cs typeface="+mn-lt"/>
              </a:rPr>
              <a:t>Cual es la calificación del alumno?</a:t>
            </a:r>
            <a:endParaRPr lang="es-AR" sz="2400" dirty="0">
              <a:cs typeface="Calibri"/>
            </a:endParaRPr>
          </a:p>
          <a:p>
            <a:pPr marL="971550" lvl="1" indent="-285750">
              <a:buFont typeface="Courier New,monospace"/>
              <a:buChar char="o"/>
            </a:pPr>
            <a:r>
              <a:rPr lang="en-US" sz="2000" dirty="0">
                <a:ea typeface="+mn-lt"/>
                <a:cs typeface="+mn-lt"/>
              </a:rPr>
              <a:t>A = 92 – 100 </a:t>
            </a:r>
          </a:p>
          <a:p>
            <a:pPr marL="971550" lvl="1" indent="-285750">
              <a:buFont typeface="Courier New,monospace"/>
              <a:buChar char="o"/>
            </a:pPr>
            <a:r>
              <a:rPr lang="en-US" sz="2000" dirty="0">
                <a:ea typeface="+mn-lt"/>
                <a:cs typeface="+mn-lt"/>
              </a:rPr>
              <a:t>B = 84 – 91 </a:t>
            </a:r>
          </a:p>
          <a:p>
            <a:pPr marL="971550" lvl="1" indent="-285750">
              <a:buFont typeface="Courier New,monospace"/>
              <a:buChar char="o"/>
            </a:pPr>
            <a:r>
              <a:rPr lang="en-US" sz="2000" dirty="0">
                <a:ea typeface="+mn-lt"/>
                <a:cs typeface="+mn-lt"/>
              </a:rPr>
              <a:t>C = 76 – 83 </a:t>
            </a:r>
          </a:p>
          <a:p>
            <a:pPr marL="971550" lvl="1" indent="-285750">
              <a:buFont typeface="Courier New,monospace"/>
              <a:buChar char="o"/>
            </a:pPr>
            <a:r>
              <a:rPr lang="en-US" sz="2000" dirty="0">
                <a:ea typeface="+mn-lt"/>
                <a:cs typeface="+mn-lt"/>
              </a:rPr>
              <a:t>D = 68 – 75</a:t>
            </a:r>
          </a:p>
          <a:p>
            <a:pPr marL="971550" lvl="1" indent="-285750">
              <a:buFont typeface="Courier New,monospace"/>
              <a:buChar char="o"/>
            </a:pPr>
            <a:r>
              <a:rPr lang="en-US" sz="2000" dirty="0">
                <a:ea typeface="+mn-lt"/>
                <a:cs typeface="+mn-lt"/>
              </a:rPr>
              <a:t>F = 67 and below</a:t>
            </a:r>
            <a:endParaRPr lang="en-US" sz="2000" dirty="0">
              <a:cs typeface="Calibri" panose="020F0502020204030204"/>
            </a:endParaRPr>
          </a:p>
          <a:p>
            <a:pPr indent="0">
              <a:buNone/>
            </a:pPr>
            <a:endParaRPr lang="en-US" sz="2400" dirty="0">
              <a:cs typeface="Calibri" panose="020F0502020204030204"/>
            </a:endParaRPr>
          </a:p>
          <a:p>
            <a:pPr indent="0">
              <a:buNone/>
            </a:pPr>
            <a:r>
              <a:rPr lang="es-ES" sz="2400" dirty="0">
                <a:cs typeface="Calibri" panose="020F0502020204030204"/>
              </a:rPr>
              <a:t>¿Es esta calificación un reflejo exacto de lo que el estudiante puede hacer ahora?</a:t>
            </a:r>
            <a:endParaRPr lang="en-US" dirty="0">
              <a:cs typeface="Calibri" panose="020F0502020204030204"/>
            </a:endParaRPr>
          </a:p>
          <a:p>
            <a:pPr marL="0" indent="0">
              <a:buNone/>
            </a:pPr>
            <a:endParaRPr lang="en-US" sz="4000" dirty="0">
              <a:cs typeface="Calibri" panose="020F0502020204030204"/>
            </a:endParaRPr>
          </a:p>
          <a:p>
            <a:pPr marL="0" indent="0">
              <a:buNone/>
            </a:pPr>
            <a:endParaRPr lang="en-US" sz="4000" dirty="0">
              <a:cs typeface="Calibri" panose="020F0502020204030204"/>
            </a:endParaRPr>
          </a:p>
          <a:p>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141387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690" y="53398"/>
            <a:ext cx="10808110" cy="857972"/>
          </a:xfrm>
        </p:spPr>
        <p:txBody>
          <a:bodyPr/>
          <a:lstStyle/>
          <a:p>
            <a:r>
              <a:rPr lang="es-ES" dirty="0"/>
              <a:t>¿Cuál es el grado con SBG?</a:t>
            </a:r>
            <a:endParaRPr lang="en-US" dirty="0"/>
          </a:p>
        </p:txBody>
      </p:sp>
      <p:sp>
        <p:nvSpPr>
          <p:cNvPr id="3" name="Content Placeholder 2"/>
          <p:cNvSpPr>
            <a:spLocks noGrp="1"/>
          </p:cNvSpPr>
          <p:nvPr>
            <p:ph idx="1"/>
          </p:nvPr>
        </p:nvSpPr>
        <p:spPr>
          <a:xfrm>
            <a:off x="474519" y="1080944"/>
            <a:ext cx="11412681" cy="5632882"/>
          </a:xfrm>
        </p:spPr>
        <p:txBody>
          <a:bodyPr vert="horz" lIns="91440" tIns="45720" rIns="91440" bIns="45720" rtlCol="0" anchor="t">
            <a:normAutofit fontScale="92500" lnSpcReduction="10000"/>
          </a:bodyPr>
          <a:lstStyle/>
          <a:p>
            <a:r>
              <a:rPr lang="en-US" dirty="0"/>
              <a:t>Prueba 1 – 10%</a:t>
            </a:r>
            <a:endParaRPr lang="en-US" dirty="0">
              <a:cs typeface="Calibri"/>
            </a:endParaRPr>
          </a:p>
          <a:p>
            <a:r>
              <a:rPr lang="en-US" dirty="0"/>
              <a:t>Prueba 2 – 50%</a:t>
            </a:r>
          </a:p>
          <a:p>
            <a:r>
              <a:rPr lang="en-US" dirty="0"/>
              <a:t>Prueba 3 – 70%</a:t>
            </a:r>
          </a:p>
          <a:p>
            <a:r>
              <a:rPr lang="en-US" dirty="0"/>
              <a:t>Examen de unidad – 85%</a:t>
            </a:r>
          </a:p>
          <a:p>
            <a:pPr marL="0" indent="0">
              <a:buNone/>
            </a:pPr>
            <a:endParaRPr lang="en-US" dirty="0">
              <a:cs typeface="Calibri" panose="020F0502020204030204"/>
            </a:endParaRPr>
          </a:p>
          <a:p>
            <a:pPr marL="0" indent="0">
              <a:buNone/>
            </a:pPr>
            <a:r>
              <a:rPr lang="es-ES" dirty="0"/>
              <a:t>¿Cuál es la calificación del alumno?</a:t>
            </a:r>
          </a:p>
          <a:p>
            <a:r>
              <a:rPr lang="es-ES" dirty="0"/>
              <a:t>Nivel 1: desarrollando a las expectativas</a:t>
            </a:r>
          </a:p>
          <a:p>
            <a:r>
              <a:rPr lang="es-ES" dirty="0"/>
              <a:t>Nivel 2: Aproximándose a las expectativas</a:t>
            </a:r>
          </a:p>
          <a:p>
            <a:r>
              <a:rPr lang="es-ES" dirty="0"/>
              <a:t>Nivel 3 – Cumple las expectativas</a:t>
            </a:r>
          </a:p>
          <a:p>
            <a:r>
              <a:rPr lang="es-ES" dirty="0"/>
              <a:t>Nivel 4- Excede las expectativas </a:t>
            </a:r>
          </a:p>
          <a:p>
            <a:pPr marL="0" indent="0">
              <a:buNone/>
            </a:pPr>
            <a:endParaRPr lang="es-ES" dirty="0"/>
          </a:p>
          <a:p>
            <a:pPr indent="0">
              <a:buNone/>
            </a:pPr>
            <a:r>
              <a:rPr lang="es-ES" dirty="0">
                <a:cs typeface="Calibri" panose="020F0502020204030204"/>
              </a:rPr>
              <a:t>¿Es esta calificación un reflejo exacto de lo que el estudiante puede hacer ahora?</a:t>
            </a:r>
            <a:endParaRPr lang="en-US" dirty="0">
              <a:cs typeface="Calibri" panose="020F0502020204030204"/>
            </a:endParaRPr>
          </a:p>
          <a:p>
            <a:pPr marL="0" indent="0">
              <a:buNone/>
            </a:pPr>
            <a:endParaRPr lang="en-US" sz="4400" dirty="0">
              <a:cs typeface="Calibri" panose="020F0502020204030204"/>
            </a:endParaRPr>
          </a:p>
          <a:p>
            <a:pPr marL="0" indent="0">
              <a:buNone/>
            </a:pPr>
            <a:endParaRPr lang="en-US" dirty="0"/>
          </a:p>
          <a:p>
            <a:pPr marL="0" indent="0">
              <a:buNone/>
            </a:pP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232016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30783" y="1474839"/>
            <a:ext cx="5937911" cy="3903406"/>
          </a:xfrm>
          <a:prstGeom prst="rect">
            <a:avLst/>
          </a:prstGeom>
        </p:spPr>
      </p:pic>
    </p:spTree>
    <p:extLst>
      <p:ext uri="{BB962C8B-B14F-4D97-AF65-F5344CB8AC3E}">
        <p14:creationId xmlns:p14="http://schemas.microsoft.com/office/powerpoint/2010/main" val="337409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¿Cómo calificamos ahora?</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s-ES" dirty="0"/>
              <a:t>Utiliza una escala de A - F basada en porcentajes</a:t>
            </a:r>
          </a:p>
          <a:p>
            <a:pPr lvl="1">
              <a:buFont typeface="Courier New" panose="02070309020205020404" pitchFamily="49" charset="0"/>
              <a:buChar char="o"/>
            </a:pPr>
            <a:r>
              <a:rPr lang="es-ES" dirty="0"/>
              <a:t>A = 92-100</a:t>
            </a:r>
          </a:p>
          <a:p>
            <a:pPr lvl="1">
              <a:buFont typeface="Courier New" panose="02070309020205020404" pitchFamily="49" charset="0"/>
              <a:buChar char="o"/>
            </a:pPr>
            <a:r>
              <a:rPr lang="es-ES" dirty="0"/>
              <a:t>B = 84-91</a:t>
            </a:r>
          </a:p>
          <a:p>
            <a:pPr lvl="1">
              <a:buFont typeface="Courier New" panose="02070309020205020404" pitchFamily="49" charset="0"/>
              <a:buChar char="o"/>
            </a:pPr>
            <a:r>
              <a:rPr lang="es-ES" dirty="0"/>
              <a:t>C = 76 - 83</a:t>
            </a:r>
          </a:p>
          <a:p>
            <a:pPr lvl="1">
              <a:buFont typeface="Courier New" panose="02070309020205020404" pitchFamily="49" charset="0"/>
              <a:buChar char="o"/>
            </a:pPr>
            <a:r>
              <a:rPr lang="es-ES" dirty="0"/>
              <a:t>D = 68-75</a:t>
            </a:r>
          </a:p>
          <a:p>
            <a:pPr lvl="1">
              <a:buFont typeface="Courier New" panose="02070309020205020404" pitchFamily="49" charset="0"/>
              <a:buChar char="o"/>
            </a:pPr>
            <a:r>
              <a:rPr lang="es-ES" dirty="0"/>
              <a:t>F = 67 y menos</a:t>
            </a:r>
          </a:p>
          <a:p>
            <a:r>
              <a:rPr lang="es-ES" dirty="0"/>
              <a:t>Se otorgan puntos y créditos adicionales por razones académicas y no académicas.</a:t>
            </a:r>
          </a:p>
          <a:p>
            <a:r>
              <a:rPr lang="es-ES" dirty="0"/>
              <a:t>Se usa el promedio</a:t>
            </a:r>
          </a:p>
          <a:p>
            <a:r>
              <a:rPr lang="es-ES" dirty="0"/>
              <a:t>La finalización de la tarea es importante.</a:t>
            </a:r>
          </a:p>
          <a:p>
            <a:r>
              <a:rPr lang="es-ES" dirty="0"/>
              <a:t>Es acumulativo</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15311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¿Cómo calificamos ahora?</a:t>
            </a:r>
          </a:p>
        </p:txBody>
      </p:sp>
      <p:sp>
        <p:nvSpPr>
          <p:cNvPr id="3" name="Content Placeholder 2"/>
          <p:cNvSpPr>
            <a:spLocks noGrp="1"/>
          </p:cNvSpPr>
          <p:nvPr>
            <p:ph idx="1"/>
          </p:nvPr>
        </p:nvSpPr>
        <p:spPr/>
        <p:txBody>
          <a:bodyPr vert="horz" lIns="91440" tIns="45720" rIns="91440" bIns="45720" rtlCol="0" anchor="t">
            <a:normAutofit/>
          </a:bodyPr>
          <a:lstStyle/>
          <a:p>
            <a:r>
              <a:rPr lang="es-ES" dirty="0"/>
              <a:t>El libro de calificaciones brinda información sobre los trabajos en lugar del contenido.</a:t>
            </a:r>
          </a:p>
          <a:p>
            <a:r>
              <a:rPr lang="es-ES" dirty="0"/>
              <a:t>Las calificaciones se basan en el trabajo en clase, la participación y las pruebas/exámenes.</a:t>
            </a:r>
          </a:p>
          <a:p>
            <a:r>
              <a:rPr lang="es-ES" dirty="0"/>
              <a:t>Puede ser subjetivo porque los maestros definen los criterios; puede ser diferente de maestro a maestro</a:t>
            </a:r>
          </a:p>
          <a:p>
            <a:r>
              <a:rPr lang="es-ES" dirty="0"/>
              <a:t>El desempeño previo es más importante que la mejora</a:t>
            </a:r>
          </a:p>
          <a:p>
            <a:r>
              <a:rPr lang="es-ES" dirty="0"/>
              <a:t>El grado es el grado</a:t>
            </a:r>
            <a:endParaRPr lang="en-US" dirty="0"/>
          </a:p>
        </p:txBody>
      </p:sp>
    </p:spTree>
    <p:extLst>
      <p:ext uri="{BB962C8B-B14F-4D97-AF65-F5344CB8AC3E}">
        <p14:creationId xmlns:p14="http://schemas.microsoft.com/office/powerpoint/2010/main" val="315365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¿Qué es la calificación basada en estándares?</a:t>
            </a:r>
            <a:endParaRPr lang="en-US" dirty="0"/>
          </a:p>
        </p:txBody>
      </p:sp>
      <p:sp>
        <p:nvSpPr>
          <p:cNvPr id="3" name="Content Placeholder 2"/>
          <p:cNvSpPr>
            <a:spLocks noGrp="1"/>
          </p:cNvSpPr>
          <p:nvPr>
            <p:ph idx="1"/>
          </p:nvPr>
        </p:nvSpPr>
        <p:spPr/>
        <p:txBody>
          <a:bodyPr/>
          <a:lstStyle/>
          <a:p>
            <a:r>
              <a:rPr lang="es-ES" dirty="0"/>
              <a:t>La calificación basada en estándares comunica cómo los estudiantes se están desempeñando en un conjunto de objetivos de aprendizaje claramente definidos llamados estándares.</a:t>
            </a:r>
          </a:p>
          <a:p>
            <a:r>
              <a:rPr lang="es-ES" dirty="0"/>
              <a:t>El propósito de la calificación basada en estándares es identificar lo que un estudiante sabe, o puede hacer, en relación con los objetivos de aprendizaje preestablecidos llamados estándares.</a:t>
            </a:r>
          </a:p>
          <a:p>
            <a:r>
              <a:rPr lang="es-ES" dirty="0"/>
              <a:t>Esto reemplazará simplemente promediar calificaciones / puntajes en el transcurso de un período de calificación, que puede enmascarar lo que un estudiante ha aprendido o no aprendido en una materia específica.</a:t>
            </a:r>
            <a:endParaRPr lang="en-US" dirty="0"/>
          </a:p>
        </p:txBody>
      </p:sp>
    </p:spTree>
    <p:extLst>
      <p:ext uri="{BB962C8B-B14F-4D97-AF65-F5344CB8AC3E}">
        <p14:creationId xmlns:p14="http://schemas.microsoft.com/office/powerpoint/2010/main" val="132529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D8C7776-800A-4FBE-A52F-773962B2B067}"/>
              </a:ext>
            </a:extLst>
          </p:cNvPr>
          <p:cNvPicPr>
            <a:picLocks noGrp="1" noChangeAspect="1"/>
          </p:cNvPicPr>
          <p:nvPr>
            <p:ph idx="1"/>
          </p:nvPr>
        </p:nvPicPr>
        <p:blipFill rotWithShape="1">
          <a:blip r:embed="rId2"/>
          <a:srcRect t="3160" b="5747"/>
          <a:stretch/>
        </p:blipFill>
        <p:spPr>
          <a:xfrm>
            <a:off x="373076" y="121186"/>
            <a:ext cx="11651770" cy="6555036"/>
          </a:xfrm>
          <a:prstGeom prst="rect">
            <a:avLst/>
          </a:prstGeom>
        </p:spPr>
      </p:pic>
      <p:sp>
        <p:nvSpPr>
          <p:cNvPr id="2" name="Rectangle 1"/>
          <p:cNvSpPr/>
          <p:nvPr/>
        </p:nvSpPr>
        <p:spPr>
          <a:xfrm>
            <a:off x="609599" y="121186"/>
            <a:ext cx="1078598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t>¿Qué es la calificación basada en estándares?</a:t>
            </a:r>
            <a:endParaRPr lang="en-US" sz="4000" dirty="0"/>
          </a:p>
        </p:txBody>
      </p:sp>
      <p:sp>
        <p:nvSpPr>
          <p:cNvPr id="3" name="Rounded Rectangle 2"/>
          <p:cNvSpPr/>
          <p:nvPr/>
        </p:nvSpPr>
        <p:spPr>
          <a:xfrm>
            <a:off x="1612491" y="1258529"/>
            <a:ext cx="1386348" cy="914400"/>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Aprende una nueva habilidad</a:t>
            </a:r>
          </a:p>
        </p:txBody>
      </p:sp>
      <p:sp>
        <p:nvSpPr>
          <p:cNvPr id="5" name="Rounded Rectangle 4"/>
          <p:cNvSpPr/>
          <p:nvPr/>
        </p:nvSpPr>
        <p:spPr>
          <a:xfrm>
            <a:off x="3967317" y="1258529"/>
            <a:ext cx="1386348" cy="914400"/>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practica la habilidad</a:t>
            </a:r>
          </a:p>
        </p:txBody>
      </p:sp>
      <p:sp>
        <p:nvSpPr>
          <p:cNvPr id="6" name="Rounded Rectangle 5"/>
          <p:cNvSpPr/>
          <p:nvPr/>
        </p:nvSpPr>
        <p:spPr>
          <a:xfrm>
            <a:off x="6454878" y="1258529"/>
            <a:ext cx="1386348" cy="914400"/>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Cometer errores</a:t>
            </a:r>
          </a:p>
        </p:txBody>
      </p:sp>
      <p:sp>
        <p:nvSpPr>
          <p:cNvPr id="7" name="Rounded Rectangle 6"/>
          <p:cNvSpPr/>
          <p:nvPr/>
        </p:nvSpPr>
        <p:spPr>
          <a:xfrm>
            <a:off x="8790039" y="1258529"/>
            <a:ext cx="1759974" cy="914400"/>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analizar y corregir errores</a:t>
            </a:r>
          </a:p>
        </p:txBody>
      </p:sp>
      <p:sp>
        <p:nvSpPr>
          <p:cNvPr id="8" name="Rounded Rectangle 7"/>
          <p:cNvSpPr/>
          <p:nvPr/>
        </p:nvSpPr>
        <p:spPr>
          <a:xfrm>
            <a:off x="1342103" y="3328219"/>
            <a:ext cx="1759974"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analizar y corregir errores</a:t>
            </a:r>
          </a:p>
        </p:txBody>
      </p:sp>
      <p:sp>
        <p:nvSpPr>
          <p:cNvPr id="9" name="Rounded Rectangle 8"/>
          <p:cNvSpPr/>
          <p:nvPr/>
        </p:nvSpPr>
        <p:spPr>
          <a:xfrm>
            <a:off x="6454878" y="3328219"/>
            <a:ext cx="1386348"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Cometer errores</a:t>
            </a:r>
          </a:p>
        </p:txBody>
      </p:sp>
      <p:sp>
        <p:nvSpPr>
          <p:cNvPr id="13" name="Rounded Rectangle 12"/>
          <p:cNvSpPr/>
          <p:nvPr/>
        </p:nvSpPr>
        <p:spPr>
          <a:xfrm>
            <a:off x="4286865" y="3254477"/>
            <a:ext cx="1248696"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Pide ayude</a:t>
            </a:r>
          </a:p>
        </p:txBody>
      </p:sp>
      <p:sp>
        <p:nvSpPr>
          <p:cNvPr id="14" name="Rounded Rectangle 13"/>
          <p:cNvSpPr/>
          <p:nvPr/>
        </p:nvSpPr>
        <p:spPr>
          <a:xfrm>
            <a:off x="9193712" y="3328219"/>
            <a:ext cx="1139991" cy="914400"/>
          </a:xfrm>
          <a:prstGeom prst="roundRect">
            <a:avLst/>
          </a:prstGeom>
          <a:solidFill>
            <a:srgbClr val="47C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Examinar la habilidad</a:t>
            </a:r>
          </a:p>
        </p:txBody>
      </p:sp>
      <p:sp>
        <p:nvSpPr>
          <p:cNvPr id="15" name="Rounded Rectangle 14"/>
          <p:cNvSpPr/>
          <p:nvPr/>
        </p:nvSpPr>
        <p:spPr>
          <a:xfrm>
            <a:off x="5353665" y="5237794"/>
            <a:ext cx="1543664" cy="12469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Examinar la habilidad otra vez</a:t>
            </a:r>
          </a:p>
        </p:txBody>
      </p:sp>
      <p:sp>
        <p:nvSpPr>
          <p:cNvPr id="16" name="Rounded Rectangle 15"/>
          <p:cNvSpPr/>
          <p:nvPr/>
        </p:nvSpPr>
        <p:spPr>
          <a:xfrm>
            <a:off x="8915399" y="5351187"/>
            <a:ext cx="1742769" cy="9881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Demostrar dominio del estandar</a:t>
            </a:r>
          </a:p>
        </p:txBody>
      </p:sp>
      <p:sp>
        <p:nvSpPr>
          <p:cNvPr id="19" name="Oval 18"/>
          <p:cNvSpPr/>
          <p:nvPr/>
        </p:nvSpPr>
        <p:spPr>
          <a:xfrm>
            <a:off x="6558116" y="4532672"/>
            <a:ext cx="1612490" cy="12290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 repertir cuando sea necesario</a:t>
            </a:r>
          </a:p>
        </p:txBody>
      </p:sp>
      <p:sp>
        <p:nvSpPr>
          <p:cNvPr id="20" name="Rounded Rectangle 19"/>
          <p:cNvSpPr/>
          <p:nvPr/>
        </p:nvSpPr>
        <p:spPr>
          <a:xfrm>
            <a:off x="2580969" y="5424929"/>
            <a:ext cx="1386348"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practica la habilidad</a:t>
            </a:r>
          </a:p>
        </p:txBody>
      </p:sp>
    </p:spTree>
    <p:extLst>
      <p:ext uri="{BB962C8B-B14F-4D97-AF65-F5344CB8AC3E}">
        <p14:creationId xmlns:p14="http://schemas.microsoft.com/office/powerpoint/2010/main" val="139780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Marcas de </a:t>
            </a:r>
            <a:r>
              <a:rPr lang="es-ES" dirty="0"/>
              <a:t>calificación</a:t>
            </a:r>
            <a:r>
              <a:rPr lang="en-US" dirty="0"/>
              <a:t> “SBG”</a:t>
            </a:r>
            <a:br>
              <a:rPr lang="en-US" dirty="0"/>
            </a:b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s-ES" dirty="0"/>
              <a:t>Nivel 1: Desarrollando a las expectativas</a:t>
            </a:r>
          </a:p>
          <a:p>
            <a:pPr marL="0" indent="0">
              <a:buNone/>
            </a:pPr>
            <a:endParaRPr lang="es-ES" dirty="0"/>
          </a:p>
          <a:p>
            <a:r>
              <a:rPr lang="es-ES" dirty="0"/>
              <a:t>Nivel 2: Aproximándose a las expectativas</a:t>
            </a:r>
          </a:p>
          <a:p>
            <a:pPr marL="0" indent="0">
              <a:buNone/>
            </a:pPr>
            <a:endParaRPr lang="es-ES" dirty="0"/>
          </a:p>
          <a:p>
            <a:r>
              <a:rPr lang="es-ES" dirty="0"/>
              <a:t>Nivel 3 – Cumple las expectativas</a:t>
            </a:r>
          </a:p>
          <a:p>
            <a:pPr marL="0" indent="0">
              <a:buNone/>
            </a:pPr>
            <a:endParaRPr lang="es-ES" dirty="0"/>
          </a:p>
          <a:p>
            <a:r>
              <a:rPr lang="es-ES" dirty="0"/>
              <a:t>Nivel 4- Excede las expectativas </a:t>
            </a:r>
            <a:endParaRPr lang="en-US" dirty="0"/>
          </a:p>
        </p:txBody>
      </p:sp>
    </p:spTree>
    <p:extLst>
      <p:ext uri="{BB962C8B-B14F-4D97-AF65-F5344CB8AC3E}">
        <p14:creationId xmlns:p14="http://schemas.microsoft.com/office/powerpoint/2010/main" val="198710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3693" y="373624"/>
            <a:ext cx="9952294" cy="5919976"/>
          </a:xfrm>
          <a:prstGeom prst="rect">
            <a:avLst/>
          </a:prstGeom>
        </p:spPr>
      </p:pic>
      <p:sp>
        <p:nvSpPr>
          <p:cNvPr id="6" name="Rectangle 5"/>
          <p:cNvSpPr/>
          <p:nvPr/>
        </p:nvSpPr>
        <p:spPr>
          <a:xfrm>
            <a:off x="1307690" y="688258"/>
            <a:ext cx="8731045" cy="68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Progresión de calificación basada en estándares</a:t>
            </a:r>
            <a:endParaRPr lang="en-US" sz="2800" dirty="0"/>
          </a:p>
        </p:txBody>
      </p:sp>
      <p:sp>
        <p:nvSpPr>
          <p:cNvPr id="7" name="Rectangle 6"/>
          <p:cNvSpPr/>
          <p:nvPr/>
        </p:nvSpPr>
        <p:spPr>
          <a:xfrm>
            <a:off x="1307690" y="2084439"/>
            <a:ext cx="1750142"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Desarrollando Nivel</a:t>
            </a:r>
          </a:p>
        </p:txBody>
      </p:sp>
      <p:sp>
        <p:nvSpPr>
          <p:cNvPr id="8" name="Rectangle 7"/>
          <p:cNvSpPr/>
          <p:nvPr/>
        </p:nvSpPr>
        <p:spPr>
          <a:xfrm>
            <a:off x="3603522" y="2084439"/>
            <a:ext cx="1804220"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Aproximando Nivel</a:t>
            </a:r>
          </a:p>
        </p:txBody>
      </p:sp>
      <p:sp>
        <p:nvSpPr>
          <p:cNvPr id="9" name="Rectangle 8"/>
          <p:cNvSpPr/>
          <p:nvPr/>
        </p:nvSpPr>
        <p:spPr>
          <a:xfrm>
            <a:off x="5953432" y="2084439"/>
            <a:ext cx="2056786"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Cumple Nivel</a:t>
            </a:r>
          </a:p>
        </p:txBody>
      </p:sp>
      <p:sp>
        <p:nvSpPr>
          <p:cNvPr id="10" name="Rectangle 9"/>
          <p:cNvSpPr/>
          <p:nvPr/>
        </p:nvSpPr>
        <p:spPr>
          <a:xfrm>
            <a:off x="8201284" y="2084439"/>
            <a:ext cx="2319232"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a:t>Excede Nivel</a:t>
            </a:r>
          </a:p>
        </p:txBody>
      </p:sp>
      <p:sp>
        <p:nvSpPr>
          <p:cNvPr id="11" name="Rounded Rectangle 10"/>
          <p:cNvSpPr/>
          <p:nvPr/>
        </p:nvSpPr>
        <p:spPr>
          <a:xfrm>
            <a:off x="1002890" y="2674374"/>
            <a:ext cx="22909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a:t>Estudiante demuestra progreso sobre las destrezas </a:t>
            </a:r>
            <a:r>
              <a:rPr lang="es-SV" sz="1600" b="1" u="sng" dirty="0"/>
              <a:t>inicial</a:t>
            </a:r>
            <a:r>
              <a:rPr lang="es-SV" sz="1600" u="sng" dirty="0"/>
              <a:t>. </a:t>
            </a:r>
          </a:p>
        </p:txBody>
      </p:sp>
      <p:sp>
        <p:nvSpPr>
          <p:cNvPr id="12" name="Rounded Rectangle 11"/>
          <p:cNvSpPr/>
          <p:nvPr/>
        </p:nvSpPr>
        <p:spPr>
          <a:xfrm>
            <a:off x="3463003" y="2674374"/>
            <a:ext cx="22003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a:t>Estudiante demuestra destrezas de </a:t>
            </a:r>
            <a:r>
              <a:rPr lang="es-SV" sz="1600" b="1" u="sng" dirty="0"/>
              <a:t>fundamento. </a:t>
            </a:r>
          </a:p>
        </p:txBody>
      </p:sp>
      <p:sp>
        <p:nvSpPr>
          <p:cNvPr id="13" name="Rounded Rectangle 12"/>
          <p:cNvSpPr/>
          <p:nvPr/>
        </p:nvSpPr>
        <p:spPr>
          <a:xfrm>
            <a:off x="5809840" y="2674374"/>
            <a:ext cx="220037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a:t>Estudiante demuestra destrezas a </a:t>
            </a:r>
            <a:r>
              <a:rPr lang="es-SV" sz="1600" b="1" u="sng" dirty="0"/>
              <a:t>nivel</a:t>
            </a:r>
            <a:r>
              <a:rPr lang="es-SV" sz="1600" dirty="0"/>
              <a:t>. </a:t>
            </a:r>
            <a:r>
              <a:rPr lang="es-SV" sz="1600" u="sng" dirty="0"/>
              <a:t> </a:t>
            </a:r>
          </a:p>
        </p:txBody>
      </p:sp>
      <p:sp>
        <p:nvSpPr>
          <p:cNvPr id="14" name="Rounded Rectangle 13"/>
          <p:cNvSpPr/>
          <p:nvPr/>
        </p:nvSpPr>
        <p:spPr>
          <a:xfrm>
            <a:off x="8074946" y="2630130"/>
            <a:ext cx="2534060" cy="1066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1600" dirty="0"/>
              <a:t>Estudiante demuestra destrezas que es </a:t>
            </a:r>
            <a:r>
              <a:rPr lang="es-SV" sz="1600" b="1" u="sng" dirty="0"/>
              <a:t>sobre</a:t>
            </a:r>
            <a:r>
              <a:rPr lang="es-SV" sz="1600" dirty="0"/>
              <a:t> el nivel.  </a:t>
            </a:r>
          </a:p>
        </p:txBody>
      </p:sp>
      <p:pic>
        <p:nvPicPr>
          <p:cNvPr id="15" name="Picture 14"/>
          <p:cNvPicPr>
            <a:picLocks noChangeAspect="1"/>
          </p:cNvPicPr>
          <p:nvPr/>
        </p:nvPicPr>
        <p:blipFill>
          <a:blip r:embed="rId3"/>
          <a:stretch>
            <a:fillRect/>
          </a:stretch>
        </p:blipFill>
        <p:spPr>
          <a:xfrm>
            <a:off x="9427762" y="3528514"/>
            <a:ext cx="685896" cy="533474"/>
          </a:xfrm>
          <a:prstGeom prst="rect">
            <a:avLst/>
          </a:prstGeom>
        </p:spPr>
      </p:pic>
    </p:spTree>
    <p:extLst>
      <p:ext uri="{BB962C8B-B14F-4D97-AF65-F5344CB8AC3E}">
        <p14:creationId xmlns:p14="http://schemas.microsoft.com/office/powerpoint/2010/main" val="89735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cell phone&#10;&#10;Description generated with very high confidence">
            <a:extLst>
              <a:ext uri="{FF2B5EF4-FFF2-40B4-BE49-F238E27FC236}">
                <a16:creationId xmlns:a16="http://schemas.microsoft.com/office/drawing/2014/main" id="{56C80A64-ADEC-41ED-988D-2E669F9B367C}"/>
              </a:ext>
            </a:extLst>
          </p:cNvPr>
          <p:cNvPicPr>
            <a:picLocks noChangeAspect="1"/>
          </p:cNvPicPr>
          <p:nvPr/>
        </p:nvPicPr>
        <p:blipFill>
          <a:blip r:embed="rId3"/>
          <a:stretch>
            <a:fillRect/>
          </a:stretch>
        </p:blipFill>
        <p:spPr>
          <a:xfrm>
            <a:off x="673370" y="1299135"/>
            <a:ext cx="9454041" cy="4916364"/>
          </a:xfrm>
          <a:prstGeom prst="rect">
            <a:avLst/>
          </a:prstGeom>
        </p:spPr>
      </p:pic>
      <p:sp>
        <p:nvSpPr>
          <p:cNvPr id="7" name="Title 6"/>
          <p:cNvSpPr>
            <a:spLocks noGrp="1"/>
          </p:cNvSpPr>
          <p:nvPr>
            <p:ph type="title"/>
          </p:nvPr>
        </p:nvSpPr>
        <p:spPr>
          <a:xfrm>
            <a:off x="363557" y="365125"/>
            <a:ext cx="11457541" cy="1325563"/>
          </a:xfrm>
        </p:spPr>
        <p:txBody>
          <a:bodyPr/>
          <a:lstStyle/>
          <a:p>
            <a:r>
              <a:rPr lang="es-US" dirty="0"/>
              <a:t>Tradicional y Calificaciones Basado en Estándares</a:t>
            </a:r>
          </a:p>
        </p:txBody>
      </p:sp>
      <p:sp>
        <p:nvSpPr>
          <p:cNvPr id="2" name="Rectangle 1"/>
          <p:cNvSpPr/>
          <p:nvPr/>
        </p:nvSpPr>
        <p:spPr>
          <a:xfrm>
            <a:off x="4968816" y="1402563"/>
            <a:ext cx="6852282" cy="86264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Calificación basada en estándares</a:t>
            </a:r>
            <a:endParaRPr lang="en-US" sz="2400" b="1" dirty="0">
              <a:solidFill>
                <a:schemeClr val="tx1"/>
              </a:solidFill>
            </a:endParaRPr>
          </a:p>
        </p:txBody>
      </p:sp>
      <p:sp>
        <p:nvSpPr>
          <p:cNvPr id="3" name="Rectangle 2"/>
          <p:cNvSpPr/>
          <p:nvPr/>
        </p:nvSpPr>
        <p:spPr>
          <a:xfrm>
            <a:off x="4957281" y="2265204"/>
            <a:ext cx="5934973" cy="4325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dirty="0"/>
          </a:p>
          <a:p>
            <a:endParaRPr lang="en-US" dirty="0"/>
          </a:p>
          <a:p>
            <a:endParaRPr lang="en-US" dirty="0"/>
          </a:p>
          <a:p>
            <a:r>
              <a:rPr lang="es-US" dirty="0">
                <a:solidFill>
                  <a:schemeClr val="tx1"/>
                </a:solidFill>
              </a:rPr>
              <a:t>Puedo utilizar las cuatro operaciones con números enteros para resolver problemas </a:t>
            </a:r>
          </a:p>
          <a:p>
            <a:endParaRPr lang="es-US" dirty="0">
              <a:solidFill>
                <a:schemeClr val="tx1"/>
              </a:solidFill>
            </a:endParaRPr>
          </a:p>
          <a:p>
            <a:r>
              <a:rPr lang="es-US" dirty="0">
                <a:solidFill>
                  <a:schemeClr val="tx1"/>
                </a:solidFill>
              </a:rPr>
              <a:t>Puedo interpretar y resolver problemas verbales de varios pasos usando las 4 operaciones</a:t>
            </a:r>
          </a:p>
          <a:p>
            <a:endParaRPr lang="es-US" dirty="0">
              <a:solidFill>
                <a:schemeClr val="tx1"/>
              </a:solidFill>
            </a:endParaRPr>
          </a:p>
          <a:p>
            <a:r>
              <a:rPr lang="es-US" dirty="0">
                <a:solidFill>
                  <a:schemeClr val="tx1"/>
                </a:solidFill>
              </a:rPr>
              <a:t>Puedo leer y escribir números de varios dígitos en varias formas </a:t>
            </a:r>
          </a:p>
          <a:p>
            <a:endParaRPr lang="es-ES" dirty="0">
              <a:solidFill>
                <a:schemeClr val="tx1"/>
              </a:solidFill>
            </a:endParaRPr>
          </a:p>
          <a:p>
            <a:endParaRPr lang="es-ES" dirty="0"/>
          </a:p>
          <a:p>
            <a:endParaRPr lang="es-ES" dirty="0"/>
          </a:p>
          <a:p>
            <a:endParaRPr lang="en-US" dirty="0"/>
          </a:p>
        </p:txBody>
      </p:sp>
      <p:sp>
        <p:nvSpPr>
          <p:cNvPr id="4" name="Rectangle 3"/>
          <p:cNvSpPr/>
          <p:nvPr/>
        </p:nvSpPr>
        <p:spPr>
          <a:xfrm>
            <a:off x="5089584" y="2368632"/>
            <a:ext cx="5837274" cy="5348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000" b="1" dirty="0">
                <a:solidFill>
                  <a:schemeClr val="tx1"/>
                </a:solidFill>
              </a:rPr>
              <a:t>Clase/Estándares</a:t>
            </a:r>
          </a:p>
        </p:txBody>
      </p:sp>
      <p:sp>
        <p:nvSpPr>
          <p:cNvPr id="5" name="Rectangle 4"/>
          <p:cNvSpPr/>
          <p:nvPr/>
        </p:nvSpPr>
        <p:spPr>
          <a:xfrm>
            <a:off x="5089585" y="2943148"/>
            <a:ext cx="1639019" cy="38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R" b="1" dirty="0"/>
              <a:t>Matemáticas</a:t>
            </a:r>
          </a:p>
        </p:txBody>
      </p:sp>
      <p:sp>
        <p:nvSpPr>
          <p:cNvPr id="8" name="Rectangle 7"/>
          <p:cNvSpPr/>
          <p:nvPr/>
        </p:nvSpPr>
        <p:spPr>
          <a:xfrm>
            <a:off x="10912414" y="2265204"/>
            <a:ext cx="914400" cy="4347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solidFill>
                  <a:schemeClr val="tx1"/>
                </a:solidFill>
              </a:rPr>
              <a:t>2</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1</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Rectangle 8"/>
          <p:cNvSpPr/>
          <p:nvPr/>
        </p:nvSpPr>
        <p:spPr>
          <a:xfrm>
            <a:off x="10947018" y="2348793"/>
            <a:ext cx="874080" cy="5745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Q1</a:t>
            </a:r>
          </a:p>
        </p:txBody>
      </p:sp>
    </p:spTree>
    <p:extLst>
      <p:ext uri="{BB962C8B-B14F-4D97-AF65-F5344CB8AC3E}">
        <p14:creationId xmlns:p14="http://schemas.microsoft.com/office/powerpoint/2010/main" val="337253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79524F79B394C8327E66CC18FF21D" ma:contentTypeVersion="6" ma:contentTypeDescription="Create a new document." ma:contentTypeScope="" ma:versionID="9734c0f3f02710ed85242aceda8bc8bd">
  <xsd:schema xmlns:xsd="http://www.w3.org/2001/XMLSchema" xmlns:xs="http://www.w3.org/2001/XMLSchema" xmlns:p="http://schemas.microsoft.com/office/2006/metadata/properties" xmlns:ns2="b2aec622-5ffc-49a9-8536-bc1b24efb241" xmlns:ns3="093de7af-0d73-467e-9aeb-df97d90d9d20" targetNamespace="http://schemas.microsoft.com/office/2006/metadata/properties" ma:root="true" ma:fieldsID="6210c5e16483aeee30b75ef85dba5c50" ns2:_="" ns3:_="">
    <xsd:import namespace="b2aec622-5ffc-49a9-8536-bc1b24efb241"/>
    <xsd:import namespace="093de7af-0d73-467e-9aeb-df97d90d9d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ec622-5ffc-49a9-8536-bc1b24ef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3de7af-0d73-467e-9aeb-df97d90d9d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A8307-B8C1-4443-8B3A-3A9BE865D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ec622-5ffc-49a9-8536-bc1b24efb241"/>
    <ds:schemaRef ds:uri="093de7af-0d73-467e-9aeb-df97d90d9d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A79AEB-E49A-468F-966B-AFC6B9DA7137}">
  <ds:schemaRefs>
    <ds:schemaRef ds:uri="http://purl.org/dc/dcmitype/"/>
    <ds:schemaRef ds:uri="http://schemas.microsoft.com/office/2006/documentManagement/types"/>
    <ds:schemaRef ds:uri="http://schemas.openxmlformats.org/package/2006/metadata/core-properties"/>
    <ds:schemaRef ds:uri="http://www.w3.org/XML/1998/namespace"/>
    <ds:schemaRef ds:uri="093de7af-0d73-467e-9aeb-df97d90d9d20"/>
    <ds:schemaRef ds:uri="http://purl.org/dc/terms/"/>
    <ds:schemaRef ds:uri="http://schemas.microsoft.com/office/infopath/2007/PartnerControls"/>
    <ds:schemaRef ds:uri="http://purl.org/dc/elements/1.1/"/>
    <ds:schemaRef ds:uri="b2aec622-5ffc-49a9-8536-bc1b24efb241"/>
    <ds:schemaRef ds:uri="http://schemas.microsoft.com/office/2006/metadata/properties"/>
  </ds:schemaRefs>
</ds:datastoreItem>
</file>

<file path=customXml/itemProps3.xml><?xml version="1.0" encoding="utf-8"?>
<ds:datastoreItem xmlns:ds="http://schemas.openxmlformats.org/officeDocument/2006/customXml" ds:itemID="{7B0297F6-5B1F-4857-8A01-81D161E164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TotalTime>
  <Words>1600</Words>
  <Application>Microsoft Office PowerPoint</Application>
  <PresentationFormat>Widescreen</PresentationFormat>
  <Paragraphs>221</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Courier New</vt:lpstr>
      <vt:lpstr>Courier New,monospace</vt:lpstr>
      <vt:lpstr>Office Theme</vt:lpstr>
      <vt:lpstr> Calificación basada en estándares  (Standards Based Grading –SBG) Presentación Para Padres</vt:lpstr>
      <vt:lpstr>Objetivos de la sesión</vt:lpstr>
      <vt:lpstr>¿Cómo calificamos ahora?</vt:lpstr>
      <vt:lpstr>¿Cómo calificamos ahora?</vt:lpstr>
      <vt:lpstr>¿Qué es la calificación basada en estándares?</vt:lpstr>
      <vt:lpstr>PowerPoint Presentation</vt:lpstr>
      <vt:lpstr>Marcas de calificación “SBG” </vt:lpstr>
      <vt:lpstr>PowerPoint Presentation</vt:lpstr>
      <vt:lpstr>Tradicional y Calificaciones Basado en Estándares</vt:lpstr>
      <vt:lpstr>Ejemplo de estándares que serán reportados </vt:lpstr>
      <vt:lpstr>¿Qué son las habilidades de éxito del estudiante? (SSS)</vt:lpstr>
      <vt:lpstr>Habilidades de Éxito del Estudiante Calificación de Calificaciones</vt:lpstr>
      <vt:lpstr>¿Por Qué Cambiar?</vt:lpstr>
      <vt:lpstr>Enseñando a los Estándares</vt:lpstr>
      <vt:lpstr>Objetivos Claros</vt:lpstr>
      <vt:lpstr>¿Cuáles son los Beneficios de SBG?</vt:lpstr>
      <vt:lpstr>PowerPoint Presentation</vt:lpstr>
      <vt:lpstr>¿Cuáles son los Beneficios de SBG?</vt:lpstr>
      <vt:lpstr>¿Cuáles son los Beneficios de SBG?</vt:lpstr>
      <vt:lpstr>PowerPoint Presentation</vt:lpstr>
      <vt:lpstr>PowerPoint Presentation</vt:lpstr>
      <vt:lpstr>PowerPoint Presentation</vt:lpstr>
      <vt:lpstr>¿Cómo encaja la tarea en SBG?</vt:lpstr>
      <vt:lpstr>Tarea para la práctica / preparación del aprendizaje </vt:lpstr>
      <vt:lpstr>Tarea para integrar el aprendizaje</vt:lpstr>
      <vt:lpstr>¿Cuál es la calificación con el sistema de calificación actual?</vt:lpstr>
      <vt:lpstr>¿Cuál es el grado con SBG?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Standards-Based Grading Community Presentation</dc:title>
  <dc:creator>Taboada, Maribel</dc:creator>
  <cp:lastModifiedBy>Lopez, Juan</cp:lastModifiedBy>
  <cp:revision>172</cp:revision>
  <cp:lastPrinted>2020-02-18T18:07:45Z</cp:lastPrinted>
  <dcterms:created xsi:type="dcterms:W3CDTF">2019-12-05T17:30:26Z</dcterms:created>
  <dcterms:modified xsi:type="dcterms:W3CDTF">2020-10-01T21:09:08Z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0x01010000279524F79B394C8327E66CC18FF21D</vt:lpwstr>
  </property>
</Properties>
</file>