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57" r:id="rId6"/>
    <p:sldId id="272" r:id="rId7"/>
    <p:sldId id="273" r:id="rId8"/>
    <p:sldId id="274" r:id="rId9"/>
    <p:sldId id="275" r:id="rId10"/>
    <p:sldId id="270" r:id="rId11"/>
  </p:sldIdLst>
  <p:sldSz cx="12188825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fld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14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15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86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20" name="Google Shape;20;p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22" name="Google Shape;22;p2" descr="Stacked books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23;p2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  <a:defRPr sz="5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44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3960786" y="-1141677"/>
            <a:ext cx="4470400" cy="1015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 rot="5400000">
            <a:off x="7614868" y="2512404"/>
            <a:ext cx="5897561" cy="142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44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 rot="5400000">
            <a:off x="2434617" y="-1042670"/>
            <a:ext cx="5897561" cy="853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44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4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37" name="Google Shape;37;p4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8" name="Google Shape;3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98818" y="0"/>
              <a:ext cx="459159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4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40" name="Google Shape;40;p4" descr="Stacked 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8818" y="0"/>
            <a:ext cx="45915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  <a:defRPr sz="5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44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44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None/>
              <a:defRPr sz="27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2100" b="1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2100" b="1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2100" b="1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2100" b="1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1117309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3"/>
          </p:nvPr>
        </p:nvSpPr>
        <p:spPr>
          <a:xfrm>
            <a:off x="630162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None/>
              <a:defRPr sz="27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2100" b="1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2100" b="1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2100" b="1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2100" b="1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4"/>
          </p:nvPr>
        </p:nvSpPr>
        <p:spPr>
          <a:xfrm>
            <a:off x="6297559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44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2000" b="1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4469236" y="482600"/>
            <a:ext cx="6805427" cy="5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455612" y="4648200"/>
            <a:ext cx="3351927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2000" b="1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2437765" y="279401"/>
            <a:ext cx="7313295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3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27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27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27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27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2437765" y="5562600"/>
            <a:ext cx="7313295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1" name="Google Shape;11;p1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1E4E79"/>
                </a:gs>
                <a:gs pos="58000">
                  <a:srgbClr val="BBD6EE"/>
                </a:gs>
                <a:gs pos="100000">
                  <a:srgbClr val="1E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rgbClr val="DDEAF6">
                <a:alpha val="49803"/>
              </a:srgbClr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400"/>
              <a:buFont typeface="Century Gothic"/>
              <a:buNone/>
              <a:defRPr sz="4400" b="0" i="0" u="none" strike="noStrike" cap="none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493" marR="0" lvl="1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18987" marR="0" lvl="2" indent="-1248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480" marR="0" lvl="3" indent="-123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437973" marR="0" lvl="4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047467" marR="0" lvl="5" indent="-1216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656960" marR="0" lvl="6" indent="-1206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266453" marR="0" lvl="7" indent="-119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875947" marR="0" lvl="8" indent="-1184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ctrTitle"/>
          </p:nvPr>
        </p:nvSpPr>
        <p:spPr>
          <a:xfrm>
            <a:off x="4879346" y="381000"/>
            <a:ext cx="7008574" cy="441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lvl="0" algn="ctr"/>
            <a:r>
              <a:rPr lang="es-CO" sz="3200" dirty="0"/>
              <a:t>Kindergarten Aprendizaje </a:t>
            </a:r>
            <a:r>
              <a:rPr lang="en-US" sz="3200" dirty="0"/>
              <a:t>Virtual 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 sz="32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4879346" y="5105400"/>
            <a:ext cx="700857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Font typeface="Arial"/>
              <a:buNone/>
            </a:pPr>
            <a:r>
              <a:rPr lang="es-AR" sz="2800" b="1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 Elementaría </a:t>
            </a:r>
            <a:r>
              <a:rPr lang="es-AR" sz="2800" b="1" i="0" u="none" strike="noStrike" cap="none" dirty="0" err="1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Melrose</a:t>
            </a:r>
            <a:r>
              <a:rPr lang="es-AR" sz="2800" b="1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Park</a:t>
            </a:r>
            <a:br>
              <a:rPr lang="es-AR" sz="2800" b="1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AR" sz="2000" dirty="0"/>
              <a:t>Agosto 21</a:t>
            </a:r>
            <a:r>
              <a:rPr lang="es-AR" sz="2000" b="0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2020 </a:t>
            </a:r>
            <a:r>
              <a:rPr lang="es-AR" sz="2000" dirty="0"/>
              <a:t>10</a:t>
            </a:r>
            <a:r>
              <a:rPr lang="es-AR" sz="2000" b="0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:00 </a:t>
            </a:r>
            <a:r>
              <a:rPr lang="es-AR" sz="2000" dirty="0"/>
              <a:t>a</a:t>
            </a:r>
            <a:r>
              <a:rPr lang="es-AR" sz="2000" b="0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.m.- 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10:30 </a:t>
            </a:r>
            <a:r>
              <a:rPr lang="en-US" sz="2000" dirty="0"/>
              <a:t>a</a:t>
            </a:r>
            <a:r>
              <a:rPr lang="en-US" sz="2000" b="0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.m.</a:t>
            </a:r>
            <a:endParaRPr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Font typeface="Arial"/>
              <a:buNone/>
            </a:pPr>
            <a:endParaRPr sz="2000" b="0" i="0" u="none" strike="noStrike" cap="none" dirty="0">
              <a:solidFill>
                <a:srgbClr val="833C0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Font typeface="Arial"/>
              <a:buNone/>
            </a:pPr>
            <a:r>
              <a:rPr lang="en-US" sz="2000" b="0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Sherri Rodriguez, </a:t>
            </a:r>
            <a:r>
              <a:rPr lang="en-US" sz="2000" b="0" i="0" u="none" strike="noStrike" cap="none" dirty="0" err="1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Directora</a:t>
            </a:r>
            <a:endParaRPr lang="en-US" sz="2000" b="0" i="0" u="none" strike="noStrike" cap="none" dirty="0">
              <a:solidFill>
                <a:srgbClr val="833C0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lnSpc>
                <a:spcPct val="85000"/>
              </a:lnSpc>
            </a:pPr>
            <a:r>
              <a:rPr lang="en-US" sz="2000" b="0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Ms.</a:t>
            </a:r>
            <a:r>
              <a:rPr lang="fi-FI" sz="2000" dirty="0"/>
              <a:t> Melissa Sepulveda, Asist. </a:t>
            </a:r>
            <a:r>
              <a:rPr lang="fi-FI" sz="2000"/>
              <a:t>De la Directora</a:t>
            </a:r>
            <a:endParaRPr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Font typeface="Arial"/>
              <a:buNone/>
            </a:pPr>
            <a:endParaRPr sz="2000" b="0" i="0" u="none" strike="noStrike" cap="none" dirty="0">
              <a:solidFill>
                <a:srgbClr val="833C0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Font typeface="Arial"/>
              <a:buNone/>
            </a:pPr>
            <a:endParaRPr sz="2800" b="0" i="0" u="none" strike="noStrike" cap="none" dirty="0">
              <a:solidFill>
                <a:srgbClr val="833C0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13" descr="https://lh6.googleusercontent.com/eVBlAjc7NoPPAu23ia8zLlJwhYC6GbnTtHtjlCXRCxSHFFCepjLdYW0LuHrEGlbDYz0VjYhklR0NbtV_KSauBNkBjNJ3m3YozURPafaLVdjSq1GrrrmWaLqLA-dzaWLrAcihSpCWw0B3yvJuZ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3012" y="381000"/>
            <a:ext cx="3657600" cy="324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5165A8D-1B08-4758-B296-071E7C568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3260">
        <p:split orient="vert"/>
      </p:transition>
    </mc:Choice>
    <mc:Fallback xmlns="">
      <p:transition spd="slow" advClick="0" advTm="232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337751" y="381000"/>
            <a:ext cx="10936912" cy="9144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Font typeface="Century Gothic"/>
              <a:buNone/>
            </a:pPr>
            <a:r>
              <a:rPr lang="es-SV" sz="4400" b="1" i="0" u="none" strike="noStrike" cap="none" dirty="0">
                <a:solidFill>
                  <a:srgbClr val="833C0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¡Estamos </a:t>
            </a:r>
            <a:r>
              <a:rPr lang="es-SV" b="1" dirty="0"/>
              <a:t>Felices Que Usted Este Aquí! </a:t>
            </a:r>
            <a:endParaRPr lang="es-SV" sz="4400" b="1" i="0" u="none" strike="noStrike" cap="none" dirty="0">
              <a:solidFill>
                <a:srgbClr val="833C0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Bienvenidos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Padres!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074" name="id-99230997-2EC1-4D8C-9D44-ED2B4BA4572C" descr="Image.png">
            <a:extLst>
              <a:ext uri="{FF2B5EF4-FFF2-40B4-BE49-F238E27FC236}">
                <a16:creationId xmlns:a16="http://schemas.microsoft.com/office/drawing/2014/main" id="{D71F8F2C-3C12-4BCD-B250-6F3DC115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54" y="2038738"/>
            <a:ext cx="3117462" cy="31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cad0aee1-f5c5-473c-8634-c518e78564c1" descr="Image">
            <a:extLst>
              <a:ext uri="{FF2B5EF4-FFF2-40B4-BE49-F238E27FC236}">
                <a16:creationId xmlns:a16="http://schemas.microsoft.com/office/drawing/2014/main" id="{F9F19D4B-24C0-4243-BB41-7E9E7491B5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05" y="2649641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74EB4-1587-41F4-8D36-4FF49FD832C4}"/>
              </a:ext>
            </a:extLst>
          </p:cNvPr>
          <p:cNvSpPr txBox="1"/>
          <p:nvPr/>
        </p:nvSpPr>
        <p:spPr>
          <a:xfrm flipH="1">
            <a:off x="493863" y="5378991"/>
            <a:ext cx="279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Mrs. Fernandez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C2610-DA4D-4A22-BCAB-A0B9C64603F2}"/>
              </a:ext>
            </a:extLst>
          </p:cNvPr>
          <p:cNvSpPr txBox="1"/>
          <p:nvPr/>
        </p:nvSpPr>
        <p:spPr>
          <a:xfrm flipH="1">
            <a:off x="9002281" y="4870338"/>
            <a:ext cx="279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Mrs. Negron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30C9C-EF86-4ECE-AFEC-51310391DCEC}"/>
              </a:ext>
            </a:extLst>
          </p:cNvPr>
          <p:cNvSpPr txBox="1"/>
          <p:nvPr/>
        </p:nvSpPr>
        <p:spPr>
          <a:xfrm flipH="1">
            <a:off x="2962828" y="5219168"/>
            <a:ext cx="279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Mrs. Kabat-Gonzales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8D8FA-F7D3-4FAC-9407-4754BEBD32C2}"/>
              </a:ext>
            </a:extLst>
          </p:cNvPr>
          <p:cNvSpPr txBox="1"/>
          <p:nvPr/>
        </p:nvSpPr>
        <p:spPr>
          <a:xfrm flipH="1">
            <a:off x="6102293" y="5293083"/>
            <a:ext cx="279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Mrs. Lascola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89AEAAB7-7BF4-4728-BEB8-B967666F21E7">
            <a:extLst>
              <a:ext uri="{FF2B5EF4-FFF2-40B4-BE49-F238E27FC236}">
                <a16:creationId xmlns:a16="http://schemas.microsoft.com/office/drawing/2014/main" id="{2BD2A7F0-C00C-4CA5-8EF7-3446C2CD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13" y="2367142"/>
            <a:ext cx="243016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DF18A-213B-4B26-BF38-A7C1D0E6FC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2533" y="2621490"/>
            <a:ext cx="2456927" cy="245692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993C5C6-D275-49A5-90C0-AA762D877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416">
        <p:split orient="vert"/>
      </p:transition>
    </mc:Choice>
    <mc:Fallback xmlns="">
      <p:transition spd="slow" advTm="1441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9F97-0B8C-4001-A19F-A7568128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38" y="1289909"/>
            <a:ext cx="5740692" cy="4470400"/>
          </a:xfrm>
        </p:spPr>
        <p:txBody>
          <a:bodyPr/>
          <a:lstStyle/>
          <a:p>
            <a:r>
              <a:rPr lang="es-ES" dirty="0"/>
              <a:t>Los estudiantes deben tener suministros básicos en cada casa para aprender como: crayones, papel, lápiz, tijera.</a:t>
            </a:r>
            <a:endParaRPr lang="es-ES" b="1" dirty="0"/>
          </a:p>
          <a:p>
            <a:r>
              <a:rPr lang="es-ES" dirty="0"/>
              <a:t>Todos los estudiantes K. van a recibir  iPads.</a:t>
            </a:r>
            <a:endParaRPr lang="es-ES" b="1" dirty="0"/>
          </a:p>
          <a:p>
            <a:r>
              <a:rPr lang="es-ES" dirty="0"/>
              <a:t>Estudiantes van a recibir materiales consumibles como libros de texto, libros de trabajo, etc.  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Google Shape;118;p15">
            <a:extLst>
              <a:ext uri="{FF2B5EF4-FFF2-40B4-BE49-F238E27FC236}">
                <a16:creationId xmlns:a16="http://schemas.microsoft.com/office/drawing/2014/main" id="{9C276946-EBCA-47C6-B6CD-F309498D3E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25" cy="13970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algn="ctr"/>
            <a:r>
              <a:rPr lang="es-ES" b="1" dirty="0"/>
              <a:t>Tecnología y Suministros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59FF0-3209-4A48-9B6B-FEB5B0F1A707}"/>
              </a:ext>
            </a:extLst>
          </p:cNvPr>
          <p:cNvSpPr txBox="1"/>
          <p:nvPr/>
        </p:nvSpPr>
        <p:spPr>
          <a:xfrm flipH="1">
            <a:off x="8312641" y="2677886"/>
            <a:ext cx="263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05AA11-4CBC-4478-931B-A19AD1B0E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05225"/>
              </p:ext>
            </p:extLst>
          </p:nvPr>
        </p:nvGraphicFramePr>
        <p:xfrm>
          <a:off x="7063273" y="2071053"/>
          <a:ext cx="4450704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704">
                  <a:extLst>
                    <a:ext uri="{9D8B030D-6E8A-4147-A177-3AD203B41FA5}">
                      <a16:colId xmlns:a16="http://schemas.microsoft.com/office/drawing/2014/main" val="2293425693"/>
                    </a:ext>
                  </a:extLst>
                </a:gridCol>
              </a:tblGrid>
              <a:tr h="4482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Horario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para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recoger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IPads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4006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EE127F8-C4E6-4904-BEAD-B0525911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15549"/>
              </p:ext>
            </p:extLst>
          </p:nvPr>
        </p:nvGraphicFramePr>
        <p:xfrm>
          <a:off x="7063273" y="2746610"/>
          <a:ext cx="44507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352">
                  <a:extLst>
                    <a:ext uri="{9D8B030D-6E8A-4147-A177-3AD203B41FA5}">
                      <a16:colId xmlns:a16="http://schemas.microsoft.com/office/drawing/2014/main" val="4293272769"/>
                    </a:ext>
                  </a:extLst>
                </a:gridCol>
                <a:gridCol w="2225352">
                  <a:extLst>
                    <a:ext uri="{9D8B030D-6E8A-4147-A177-3AD203B41FA5}">
                      <a16:colId xmlns:a16="http://schemas.microsoft.com/office/drawing/2014/main" val="4154355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800" noProof="0" dirty="0">
                          <a:latin typeface="Century Gothic" panose="020B0502020202020204" pitchFamily="34" charset="0"/>
                        </a:rPr>
                        <a:t>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2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08/24/20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9:00AM – 11:00AM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5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08/25/20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1:00PM – 3:40PM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36511"/>
                  </a:ext>
                </a:extLst>
              </a:tr>
            </a:tbl>
          </a:graphicData>
        </a:graphic>
      </p:graphicFrame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C1327554-ECED-437A-803D-DE167B15F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518">
        <p:split orient="vert"/>
      </p:transition>
    </mc:Choice>
    <mc:Fallback xmlns="">
      <p:transition spd="slow" advTm="4351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117309" y="438539"/>
            <a:ext cx="10157354" cy="10160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algn="ctr"/>
            <a:r>
              <a:rPr lang="es-SV" b="1" dirty="0"/>
              <a:t>Comunicación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r>
              <a:rPr lang="es-GT" dirty="0"/>
              <a:t>Diariamente tendrán lecciones a través de la aplicación zoom.</a:t>
            </a:r>
            <a:endParaRPr lang="es-GT" b="1" dirty="0"/>
          </a:p>
          <a:p>
            <a:r>
              <a:rPr lang="es-ES" dirty="0"/>
              <a:t>La comunicación regular será enviada por maestros, directores y el Distrito utilizando</a:t>
            </a:r>
            <a:r>
              <a:rPr lang="en-US" dirty="0"/>
              <a:t>(zoom,  e-mail, websites, Class Dojo)</a:t>
            </a:r>
            <a:endParaRPr lang="en-US" b="1" dirty="0"/>
          </a:p>
          <a:p>
            <a:pPr marL="76200" indent="0">
              <a:buNone/>
            </a:pPr>
            <a:r>
              <a:rPr lang="en-US" dirty="0"/>
              <a:t> </a:t>
            </a:r>
          </a:p>
          <a:p>
            <a:pPr marL="731392" marR="0" lvl="1" indent="-185291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2000"/>
              <a:buFont typeface="Century Gothic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47" marR="0" lvl="0" indent="-1523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056DED6-8344-4A79-8F19-C44D7D4D5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53">
        <p:split orient="vert"/>
      </p:transition>
    </mc:Choice>
    <mc:Fallback xmlns="">
      <p:transition spd="slow" advTm="18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117309" y="438539"/>
            <a:ext cx="10157354" cy="10160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algn="ctr"/>
            <a:r>
              <a:rPr lang="en-US" b="1" dirty="0" err="1"/>
              <a:t>Conexión</a:t>
            </a:r>
            <a:r>
              <a:rPr lang="en-US" b="1" dirty="0"/>
              <a:t> </a:t>
            </a:r>
            <a:r>
              <a:rPr lang="en-US" b="1" dirty="0" err="1"/>
              <a:t>Estudiantil</a:t>
            </a:r>
            <a:endParaRPr lang="en-US" b="1"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r>
              <a:rPr lang="es-ES" b="1" u="sng" dirty="0"/>
              <a:t>HORARIO DIARIO (K): </a:t>
            </a:r>
            <a:r>
              <a:rPr lang="es-ES" b="1" dirty="0"/>
              <a:t>9:00am-2:20 pm (excepto miércoles) </a:t>
            </a:r>
          </a:p>
          <a:p>
            <a:r>
              <a:rPr lang="es-ES" b="1" dirty="0"/>
              <a:t>Primer día será 8-24-20 </a:t>
            </a:r>
            <a:r>
              <a:rPr lang="en-US" b="1" dirty="0"/>
              <a:t>(ESPERE POR LA INVITACION DE ZOOM)</a:t>
            </a:r>
            <a:endParaRPr lang="es-ES" b="1" dirty="0"/>
          </a:p>
          <a:p>
            <a:r>
              <a:rPr lang="es-ES" dirty="0"/>
              <a:t>Los maestros compartirán horarios específicos . Un mínimo de 5 horas de aprendizaje diariamente. Habrá descansos durante el día. Los horarios diarios incluirán un balance de actividades en línea y desconectados</a:t>
            </a:r>
          </a:p>
          <a:p>
            <a:r>
              <a:rPr lang="es-AR" dirty="0"/>
              <a:t>Al final del día las maestras tendrán horario de oficina para cualquier ayuda adicional. 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47" marR="0" lvl="0" indent="-1523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F31D69-5C78-4138-A5F7-25465ED36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876">
        <p:split orient="vert"/>
      </p:transition>
    </mc:Choice>
    <mc:Fallback xmlns="">
      <p:transition spd="slow" advTm="408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117309" y="438539"/>
            <a:ext cx="10157354" cy="10160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algn="ctr"/>
            <a:r>
              <a:rPr lang="es-ES" b="1" u="sng" dirty="0"/>
              <a:t>Apoyo</a:t>
            </a:r>
            <a:endParaRPr lang="es-ES" b="1"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r>
              <a:rPr lang="es-ES" dirty="0"/>
              <a:t>El distrito proporcionara sesiones de capacitación para padres/cuidadores sobre todas las herramientas en línea utilizadas durante el aprendizaje remoto.</a:t>
            </a:r>
            <a:endParaRPr lang="es-ES" b="1" dirty="0"/>
          </a:p>
          <a:p>
            <a:r>
              <a:rPr lang="es-ES" dirty="0"/>
              <a:t>Los trabajadores sociales, consejeros y enfermeras continuaran estando disponible para estudiantes y familias. </a:t>
            </a:r>
            <a:endParaRPr lang="es-ES" b="1" dirty="0"/>
          </a:p>
          <a:p>
            <a:r>
              <a:rPr lang="es-ES" dirty="0"/>
              <a:t>Se continuara distribuyendo las comidas para llevar los días lunes de 9:30AM – 1:30PM.</a:t>
            </a:r>
          </a:p>
          <a:p>
            <a:pPr marL="76200" indent="0">
              <a:buNone/>
            </a:pPr>
            <a:endParaRPr lang="en-US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47" marR="0" lvl="0" indent="-1523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D47605A-16F3-4CFF-BA0A-CC495DC21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196">
        <p:split orient="vert"/>
      </p:transition>
    </mc:Choice>
    <mc:Fallback xmlns="">
      <p:transition spd="slow" advTm="3419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1117309" y="228600"/>
            <a:ext cx="10157354" cy="14478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lvl="0" algn="ctr"/>
            <a:r>
              <a:rPr lang="es-ES" sz="3200" b="1" dirty="0"/>
              <a:t>¡Muchas Gracias!</a:t>
            </a:r>
            <a:br>
              <a:rPr lang="es-ES" sz="3200" b="1" dirty="0"/>
            </a:br>
            <a:r>
              <a:rPr lang="es-ES" sz="3200" b="1" dirty="0"/>
              <a:t> Esperamos darle la bienvenida de nuevo pronto! 
</a:t>
            </a:r>
            <a:endParaRPr sz="3200" b="1" i="0" u="none" strike="noStrike" cap="none" dirty="0">
              <a:solidFill>
                <a:srgbClr val="833C0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27" descr="https://lh6.googleusercontent.com/eVBlAjc7NoPPAu23ia8zLlJwhYC6GbnTtHtjlCXRCxSHFFCepjLdYW0LuHrEGlbDYz0VjYhklR0NbtV_KSauBNkBjNJ3m3YozURPafaLVdjSq1GrrrmWaLqLA-dzaWLrAcihSpCWw0B3yvJuZQ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681386" y="2057400"/>
            <a:ext cx="5029200" cy="44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7A57AE-7D4F-434F-B33D-01AD2D014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6">
        <p:split orient="vert"/>
      </p:transition>
    </mc:Choice>
    <mc:Fallback xmlns="">
      <p:transition spd="slow" advTm="600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CEB8AF3459C47B766D0D51D278C4F" ma:contentTypeVersion="12" ma:contentTypeDescription="Create a new document." ma:contentTypeScope="" ma:versionID="3470fc9f28e793cdce9073f26ae1f1d0">
  <xsd:schema xmlns:xsd="http://www.w3.org/2001/XMLSchema" xmlns:xs="http://www.w3.org/2001/XMLSchema" xmlns:p="http://schemas.microsoft.com/office/2006/metadata/properties" xmlns:ns3="4b202186-f3a9-499e-832d-13d41155e006" xmlns:ns4="4033845b-0868-4b6a-afe8-db0c912f5bf2" targetNamespace="http://schemas.microsoft.com/office/2006/metadata/properties" ma:root="true" ma:fieldsID="7dfed0a2b6f4925351f97d33eea1aed1" ns3:_="" ns4:_="">
    <xsd:import namespace="4b202186-f3a9-499e-832d-13d41155e006"/>
    <xsd:import namespace="4033845b-0868-4b6a-afe8-db0c912f5b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02186-f3a9-499e-832d-13d41155e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3845b-0868-4b6a-afe8-db0c912f5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AFCA9-7A4F-4D5E-B5DA-BB5FA5A55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202186-f3a9-499e-832d-13d41155e006"/>
    <ds:schemaRef ds:uri="4033845b-0868-4b6a-afe8-db0c912f5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9D7ECB-F075-4274-B72B-4778B565F63D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4b202186-f3a9-499e-832d-13d41155e006"/>
    <ds:schemaRef ds:uri="http://schemas.microsoft.com/office/2006/documentManagement/types"/>
    <ds:schemaRef ds:uri="http://schemas.microsoft.com/office/infopath/2007/PartnerControls"/>
    <ds:schemaRef ds:uri="4033845b-0868-4b6a-afe8-db0c912f5bf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CBE18D-90BC-4443-85E9-C025F5AAAB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308</Words>
  <Application>Microsoft Office PowerPoint</Application>
  <PresentationFormat>Custom</PresentationFormat>
  <Paragraphs>40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Class open house presentation</vt:lpstr>
      <vt:lpstr>Kindergarten Aprendizaje Virtual 2020</vt:lpstr>
      <vt:lpstr>¡Estamos Felices Que Usted Este Aquí! </vt:lpstr>
      <vt:lpstr>Tecnología y Suministros</vt:lpstr>
      <vt:lpstr>Comunicación</vt:lpstr>
      <vt:lpstr>Conexión Estudiantil</vt:lpstr>
      <vt:lpstr>Apoyo</vt:lpstr>
      <vt:lpstr>¡Muchas Gracias!  Esperamos darle la bienvenida de nuevo pronto! 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2018</dc:title>
  <dc:creator>Fernandez, Rogsilenia</dc:creator>
  <cp:lastModifiedBy>Lopez, Juan</cp:lastModifiedBy>
  <cp:revision>19</cp:revision>
  <dcterms:modified xsi:type="dcterms:W3CDTF">2020-09-04T18:04:37Z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0x010100A4CCEB8AF3459C47B766D0D51D278C4F</vt:lpwstr>
  </property>
</Properties>
</file>