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2AD11-6FDE-F3DC-BA4F-4045FB16908E}" v="59" dt="2020-09-18T14:28:11.326"/>
    <p1510:client id="{EE282898-02C0-D3BA-EC5A-528C3E427D67}" v="1566" dt="2020-09-30T19:24:01.823"/>
    <p1510:client id="{19BAD3F9-C4F0-C921-E88F-3C6489FC7F9F}" v="1514" dt="2020-09-23T20:16:39.330"/>
    <p1510:client id="{1C04D016-75D7-FB95-88BE-5AE75AF9AB06}" v="3" dt="2020-09-30T21:20:46.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F4D04-DA59-4B67-8D35-A97DDFDF1482}" type="doc">
      <dgm:prSet loTypeId="urn:microsoft.com/office/officeart/2005/8/layout/vList5" loCatId="list" qsTypeId="urn:microsoft.com/office/officeart/2005/8/quickstyle/simple5" qsCatId="simple" csTypeId="urn:microsoft.com/office/officeart/2005/8/colors/accent3_2" csCatId="accent3" phldr="1"/>
      <dgm:spPr/>
      <dgm:t>
        <a:bodyPr/>
        <a:lstStyle/>
        <a:p>
          <a:endParaRPr lang="en-US"/>
        </a:p>
      </dgm:t>
    </dgm:pt>
    <dgm:pt modelId="{F74325B1-0B66-46E0-9EB5-17C8EABED85A}">
      <dgm:prSet/>
      <dgm:spPr/>
      <dgm:t>
        <a:bodyPr/>
        <a:lstStyle/>
        <a:p>
          <a:r>
            <a:rPr lang="en-US"/>
            <a:t>We do not want to disrupt the learning environment.</a:t>
          </a:r>
          <a:endParaRPr lang="en-US" b="0" i="0" u="none" strike="noStrike" cap="none" baseline="0" noProof="0">
            <a:latin typeface="Avenir Next LT Pro"/>
          </a:endParaRPr>
        </a:p>
      </dgm:t>
    </dgm:pt>
    <dgm:pt modelId="{BB298717-1775-4F74-AE82-86218D1650F4}" type="parTrans" cxnId="{2931EA2A-2182-45B0-BA54-95FEB71D4C73}">
      <dgm:prSet/>
      <dgm:spPr/>
      <dgm:t>
        <a:bodyPr/>
        <a:lstStyle/>
        <a:p>
          <a:endParaRPr lang="en-US"/>
        </a:p>
      </dgm:t>
    </dgm:pt>
    <dgm:pt modelId="{C4B831FA-DDA7-4A0B-BDEB-45211256F4CF}" type="sibTrans" cxnId="{2931EA2A-2182-45B0-BA54-95FEB71D4C73}">
      <dgm:prSet/>
      <dgm:spPr/>
      <dgm:t>
        <a:bodyPr/>
        <a:lstStyle/>
        <a:p>
          <a:endParaRPr lang="en-US"/>
        </a:p>
      </dgm:t>
    </dgm:pt>
    <dgm:pt modelId="{6460C27C-39D6-45AC-86C4-26CDBAD16A8E}">
      <dgm:prSet/>
      <dgm:spPr/>
      <dgm:t>
        <a:bodyPr/>
        <a:lstStyle/>
        <a:p>
          <a:r>
            <a:rPr lang="en-US"/>
            <a:t>Message the teacher on Dojo</a:t>
          </a:r>
        </a:p>
      </dgm:t>
    </dgm:pt>
    <dgm:pt modelId="{8361CA33-0413-4436-A0A5-F5C264E806E3}" type="parTrans" cxnId="{DF33E0D2-000B-4FD5-8BDD-0141767210E3}">
      <dgm:prSet/>
      <dgm:spPr/>
      <dgm:t>
        <a:bodyPr/>
        <a:lstStyle/>
        <a:p>
          <a:endParaRPr lang="en-US"/>
        </a:p>
      </dgm:t>
    </dgm:pt>
    <dgm:pt modelId="{B8BF4080-FCC4-4108-A037-B93BEDC4F085}" type="sibTrans" cxnId="{DF33E0D2-000B-4FD5-8BDD-0141767210E3}">
      <dgm:prSet/>
      <dgm:spPr/>
      <dgm:t>
        <a:bodyPr/>
        <a:lstStyle/>
        <a:p>
          <a:endParaRPr lang="en-US"/>
        </a:p>
      </dgm:t>
    </dgm:pt>
    <dgm:pt modelId="{B6CE84E6-276B-4300-8414-B035AC71C644}">
      <dgm:prSet/>
      <dgm:spPr/>
      <dgm:t>
        <a:bodyPr/>
        <a:lstStyle/>
        <a:p>
          <a:r>
            <a:rPr lang="en-US"/>
            <a:t>Email the teacher</a:t>
          </a:r>
        </a:p>
      </dgm:t>
    </dgm:pt>
    <dgm:pt modelId="{45223519-0BB2-4C67-B8FA-E0B5185D6B12}" type="parTrans" cxnId="{02C80E47-21E4-46F1-AD59-DD75E8DF6773}">
      <dgm:prSet/>
      <dgm:spPr/>
      <dgm:t>
        <a:bodyPr/>
        <a:lstStyle/>
        <a:p>
          <a:endParaRPr lang="en-US"/>
        </a:p>
      </dgm:t>
    </dgm:pt>
    <dgm:pt modelId="{93758A3B-7D12-49BB-B041-510C42804D46}" type="sibTrans" cxnId="{02C80E47-21E4-46F1-AD59-DD75E8DF6773}">
      <dgm:prSet/>
      <dgm:spPr/>
      <dgm:t>
        <a:bodyPr/>
        <a:lstStyle/>
        <a:p>
          <a:endParaRPr lang="en-US"/>
        </a:p>
      </dgm:t>
    </dgm:pt>
    <dgm:pt modelId="{9A9BFA3A-7D9E-4020-AB11-989052454E78}">
      <dgm:prSet/>
      <dgm:spPr/>
      <dgm:t>
        <a:bodyPr/>
        <a:lstStyle/>
        <a:p>
          <a:r>
            <a:rPr lang="en-US"/>
            <a:t>Make an appointment to discuss</a:t>
          </a:r>
        </a:p>
      </dgm:t>
    </dgm:pt>
    <dgm:pt modelId="{398F4D72-C1D6-4838-BDD1-1249C33C946F}" type="parTrans" cxnId="{27557BC5-E37A-4AEA-89D0-E6351B0FD8FD}">
      <dgm:prSet/>
      <dgm:spPr/>
      <dgm:t>
        <a:bodyPr/>
        <a:lstStyle/>
        <a:p>
          <a:endParaRPr lang="en-US"/>
        </a:p>
      </dgm:t>
    </dgm:pt>
    <dgm:pt modelId="{A0319107-EC5D-43BC-8825-764A705CBCD6}" type="sibTrans" cxnId="{27557BC5-E37A-4AEA-89D0-E6351B0FD8FD}">
      <dgm:prSet/>
      <dgm:spPr/>
      <dgm:t>
        <a:bodyPr/>
        <a:lstStyle/>
        <a:p>
          <a:endParaRPr lang="en-US"/>
        </a:p>
      </dgm:t>
    </dgm:pt>
    <dgm:pt modelId="{5D7A1EE4-D89C-4853-94DD-6C1EC8106ACC}">
      <dgm:prSet/>
      <dgm:spPr/>
      <dgm:t>
        <a:bodyPr/>
        <a:lstStyle/>
        <a:p>
          <a:r>
            <a:rPr lang="es-US">
              <a:solidFill>
                <a:srgbClr val="FF0000"/>
              </a:solidFill>
            </a:rPr>
            <a:t>Mensaje al maestro en Dojo</a:t>
          </a:r>
        </a:p>
      </dgm:t>
    </dgm:pt>
    <dgm:pt modelId="{577A8628-EE6D-47A8-9352-6E4B71D9FBBB}" type="parTrans" cxnId="{792C44C8-03F3-4E9A-A7E6-53B6E4E23EBA}">
      <dgm:prSet/>
      <dgm:spPr/>
      <dgm:t>
        <a:bodyPr/>
        <a:lstStyle/>
        <a:p>
          <a:endParaRPr lang="en-US"/>
        </a:p>
      </dgm:t>
    </dgm:pt>
    <dgm:pt modelId="{13DE0D33-4B22-400C-93E6-60391345A546}" type="sibTrans" cxnId="{792C44C8-03F3-4E9A-A7E6-53B6E4E23EBA}">
      <dgm:prSet/>
      <dgm:spPr/>
      <dgm:t>
        <a:bodyPr/>
        <a:lstStyle/>
        <a:p>
          <a:endParaRPr lang="en-US"/>
        </a:p>
      </dgm:t>
    </dgm:pt>
    <dgm:pt modelId="{114F178E-068D-445C-8485-F77E99B21B3B}">
      <dgm:prSet/>
      <dgm:spPr/>
      <dgm:t>
        <a:bodyPr/>
        <a:lstStyle/>
        <a:p>
          <a:r>
            <a:rPr lang="es-US">
              <a:solidFill>
                <a:srgbClr val="FF0000"/>
              </a:solidFill>
            </a:rPr>
            <a:t>Envíe un correo electrónico al profesor</a:t>
          </a:r>
        </a:p>
      </dgm:t>
    </dgm:pt>
    <dgm:pt modelId="{C5AD3B91-F742-4DBF-B29C-0BDD729F4765}" type="parTrans" cxnId="{8D81B3DF-F6EE-4963-AEBB-27873C97EDC9}">
      <dgm:prSet/>
      <dgm:spPr/>
      <dgm:t>
        <a:bodyPr/>
        <a:lstStyle/>
        <a:p>
          <a:endParaRPr lang="en-US"/>
        </a:p>
      </dgm:t>
    </dgm:pt>
    <dgm:pt modelId="{3B9F5DA5-FFB4-4205-A8DA-96CC8DD4E04D}" type="sibTrans" cxnId="{8D81B3DF-F6EE-4963-AEBB-27873C97EDC9}">
      <dgm:prSet/>
      <dgm:spPr/>
      <dgm:t>
        <a:bodyPr/>
        <a:lstStyle/>
        <a:p>
          <a:endParaRPr lang="en-US"/>
        </a:p>
      </dgm:t>
    </dgm:pt>
    <dgm:pt modelId="{3ACDF0D6-83A4-444D-868F-DA8D6F8E634F}">
      <dgm:prSet/>
      <dgm:spPr/>
      <dgm:t>
        <a:bodyPr/>
        <a:lstStyle/>
        <a:p>
          <a:r>
            <a:rPr lang="es-US">
              <a:solidFill>
                <a:srgbClr val="FF0000"/>
              </a:solidFill>
            </a:rPr>
            <a:t>Concierte una cita para discutir</a:t>
          </a:r>
        </a:p>
      </dgm:t>
    </dgm:pt>
    <dgm:pt modelId="{58A063D3-064C-43E8-9BDB-8F3079C9367B}" type="parTrans" cxnId="{B7F4F62E-2A4D-4BF2-98C6-13CA6FC2408B}">
      <dgm:prSet/>
      <dgm:spPr/>
      <dgm:t>
        <a:bodyPr/>
        <a:lstStyle/>
        <a:p>
          <a:endParaRPr lang="en-US"/>
        </a:p>
      </dgm:t>
    </dgm:pt>
    <dgm:pt modelId="{6CAB220D-2E40-428F-8ECA-9289706C08FC}" type="sibTrans" cxnId="{B7F4F62E-2A4D-4BF2-98C6-13CA6FC2408B}">
      <dgm:prSet/>
      <dgm:spPr/>
      <dgm:t>
        <a:bodyPr/>
        <a:lstStyle/>
        <a:p>
          <a:endParaRPr lang="en-US"/>
        </a:p>
      </dgm:t>
    </dgm:pt>
    <dgm:pt modelId="{EA85FBB0-F9C5-46FA-8DDD-CFDC03C6E1E0}">
      <dgm:prSet phldr="0"/>
      <dgm:spPr/>
      <dgm:t>
        <a:bodyPr/>
        <a:lstStyle/>
        <a:p>
          <a:pPr rtl="0"/>
          <a:r>
            <a:rPr lang="es-US">
              <a:solidFill>
                <a:srgbClr val="FF0000"/>
              </a:solidFill>
            </a:rPr>
            <a:t>No queremos interrumpir el entorno de aprendizaje.</a:t>
          </a:r>
          <a:endParaRPr lang="es-US">
            <a:solidFill>
              <a:srgbClr val="FF0000"/>
            </a:solidFill>
            <a:latin typeface="Avenir Next LT Pro"/>
          </a:endParaRPr>
        </a:p>
      </dgm:t>
    </dgm:pt>
    <dgm:pt modelId="{53777A44-01B3-4F7D-93F2-302FDA511417}" type="parTrans" cxnId="{8C79ADEC-625C-45F4-A1E2-61A5EE15377A}">
      <dgm:prSet/>
      <dgm:spPr/>
    </dgm:pt>
    <dgm:pt modelId="{3E1A37D2-4554-4753-8221-CDFB69D17B80}" type="sibTrans" cxnId="{8C79ADEC-625C-45F4-A1E2-61A5EE15377A}">
      <dgm:prSet/>
      <dgm:spPr/>
    </dgm:pt>
    <dgm:pt modelId="{4188CC0D-3541-42DA-A46A-3F32F644B1ED}" type="pres">
      <dgm:prSet presAssocID="{A57F4D04-DA59-4B67-8D35-A97DDFDF1482}" presName="Name0" presStyleCnt="0">
        <dgm:presLayoutVars>
          <dgm:dir/>
          <dgm:animLvl val="lvl"/>
          <dgm:resizeHandles val="exact"/>
        </dgm:presLayoutVars>
      </dgm:prSet>
      <dgm:spPr/>
    </dgm:pt>
    <dgm:pt modelId="{57DABD83-BB0A-42DC-9FF8-6C01E8526690}" type="pres">
      <dgm:prSet presAssocID="{F74325B1-0B66-46E0-9EB5-17C8EABED85A}" presName="linNode" presStyleCnt="0"/>
      <dgm:spPr/>
    </dgm:pt>
    <dgm:pt modelId="{1CDE8567-F978-4664-B5BA-391399D02B95}" type="pres">
      <dgm:prSet presAssocID="{F74325B1-0B66-46E0-9EB5-17C8EABED85A}" presName="parentText" presStyleLbl="node1" presStyleIdx="0" presStyleCnt="2">
        <dgm:presLayoutVars>
          <dgm:chMax val="1"/>
          <dgm:bulletEnabled val="1"/>
        </dgm:presLayoutVars>
      </dgm:prSet>
      <dgm:spPr/>
    </dgm:pt>
    <dgm:pt modelId="{FF522E1B-B4DE-4D41-B2DF-B68836E3F3DD}" type="pres">
      <dgm:prSet presAssocID="{F74325B1-0B66-46E0-9EB5-17C8EABED85A}" presName="descendantText" presStyleLbl="alignAccFollowNode1" presStyleIdx="0" presStyleCnt="2">
        <dgm:presLayoutVars>
          <dgm:bulletEnabled val="1"/>
        </dgm:presLayoutVars>
      </dgm:prSet>
      <dgm:spPr/>
    </dgm:pt>
    <dgm:pt modelId="{42B2BBC1-B29C-4F68-8B02-953BB54CC176}" type="pres">
      <dgm:prSet presAssocID="{C4B831FA-DDA7-4A0B-BDEB-45211256F4CF}" presName="sp" presStyleCnt="0"/>
      <dgm:spPr/>
    </dgm:pt>
    <dgm:pt modelId="{6DF816AC-626E-4C78-B8ED-D2E0AE5B93A6}" type="pres">
      <dgm:prSet presAssocID="{EA85FBB0-F9C5-46FA-8DDD-CFDC03C6E1E0}" presName="linNode" presStyleCnt="0"/>
      <dgm:spPr/>
    </dgm:pt>
    <dgm:pt modelId="{8A1702E2-2FDB-4E29-B0B2-D39CFB92693B}" type="pres">
      <dgm:prSet presAssocID="{EA85FBB0-F9C5-46FA-8DDD-CFDC03C6E1E0}" presName="parentText" presStyleLbl="node1" presStyleIdx="1" presStyleCnt="2">
        <dgm:presLayoutVars>
          <dgm:chMax val="1"/>
          <dgm:bulletEnabled val="1"/>
        </dgm:presLayoutVars>
      </dgm:prSet>
      <dgm:spPr/>
    </dgm:pt>
    <dgm:pt modelId="{9A68981C-F91A-41CD-AF8F-E368A1409866}" type="pres">
      <dgm:prSet presAssocID="{EA85FBB0-F9C5-46FA-8DDD-CFDC03C6E1E0}" presName="descendantText" presStyleLbl="alignAccFollowNode1" presStyleIdx="1" presStyleCnt="2">
        <dgm:presLayoutVars>
          <dgm:bulletEnabled val="1"/>
        </dgm:presLayoutVars>
      </dgm:prSet>
      <dgm:spPr/>
    </dgm:pt>
  </dgm:ptLst>
  <dgm:cxnLst>
    <dgm:cxn modelId="{2931EA2A-2182-45B0-BA54-95FEB71D4C73}" srcId="{A57F4D04-DA59-4B67-8D35-A97DDFDF1482}" destId="{F74325B1-0B66-46E0-9EB5-17C8EABED85A}" srcOrd="0" destOrd="0" parTransId="{BB298717-1775-4F74-AE82-86218D1650F4}" sibTransId="{C4B831FA-DDA7-4A0B-BDEB-45211256F4CF}"/>
    <dgm:cxn modelId="{13F0BF2B-4EDB-4C67-902D-3AFEA7B21F9E}" type="presOf" srcId="{9A9BFA3A-7D9E-4020-AB11-989052454E78}" destId="{FF522E1B-B4DE-4D41-B2DF-B68836E3F3DD}" srcOrd="0" destOrd="2" presId="urn:microsoft.com/office/officeart/2005/8/layout/vList5"/>
    <dgm:cxn modelId="{B7F4F62E-2A4D-4BF2-98C6-13CA6FC2408B}" srcId="{EA85FBB0-F9C5-46FA-8DDD-CFDC03C6E1E0}" destId="{3ACDF0D6-83A4-444D-868F-DA8D6F8E634F}" srcOrd="2" destOrd="0" parTransId="{58A063D3-064C-43E8-9BDB-8F3079C9367B}" sibTransId="{6CAB220D-2E40-428F-8ECA-9289706C08FC}"/>
    <dgm:cxn modelId="{E19CA043-4BBA-4783-B6DE-D9F3ABAC5F8B}" type="presOf" srcId="{A57F4D04-DA59-4B67-8D35-A97DDFDF1482}" destId="{4188CC0D-3541-42DA-A46A-3F32F644B1ED}" srcOrd="0" destOrd="0" presId="urn:microsoft.com/office/officeart/2005/8/layout/vList5"/>
    <dgm:cxn modelId="{53FFC763-832B-4012-8101-B8FE0AD579B3}" type="presOf" srcId="{3ACDF0D6-83A4-444D-868F-DA8D6F8E634F}" destId="{9A68981C-F91A-41CD-AF8F-E368A1409866}" srcOrd="0" destOrd="2" presId="urn:microsoft.com/office/officeart/2005/8/layout/vList5"/>
    <dgm:cxn modelId="{02C80E47-21E4-46F1-AD59-DD75E8DF6773}" srcId="{F74325B1-0B66-46E0-9EB5-17C8EABED85A}" destId="{B6CE84E6-276B-4300-8414-B035AC71C644}" srcOrd="1" destOrd="0" parTransId="{45223519-0BB2-4C67-B8FA-E0B5185D6B12}" sibTransId="{93758A3B-7D12-49BB-B041-510C42804D46}"/>
    <dgm:cxn modelId="{AADD604A-FD70-44B9-B4C1-8E7C8009DCFC}" type="presOf" srcId="{6460C27C-39D6-45AC-86C4-26CDBAD16A8E}" destId="{FF522E1B-B4DE-4D41-B2DF-B68836E3F3DD}" srcOrd="0" destOrd="0" presId="urn:microsoft.com/office/officeart/2005/8/layout/vList5"/>
    <dgm:cxn modelId="{7F964088-40C4-4BB2-B12A-311A20F7274F}" type="presOf" srcId="{B6CE84E6-276B-4300-8414-B035AC71C644}" destId="{FF522E1B-B4DE-4D41-B2DF-B68836E3F3DD}" srcOrd="0" destOrd="1" presId="urn:microsoft.com/office/officeart/2005/8/layout/vList5"/>
    <dgm:cxn modelId="{3A706C9F-37B4-4791-A79A-665FCE3B547A}" type="presOf" srcId="{5D7A1EE4-D89C-4853-94DD-6C1EC8106ACC}" destId="{9A68981C-F91A-41CD-AF8F-E368A1409866}" srcOrd="0" destOrd="0" presId="urn:microsoft.com/office/officeart/2005/8/layout/vList5"/>
    <dgm:cxn modelId="{79055CBC-41CD-4BF4-9C29-3973EA6D3858}" type="presOf" srcId="{EA85FBB0-F9C5-46FA-8DDD-CFDC03C6E1E0}" destId="{8A1702E2-2FDB-4E29-B0B2-D39CFB92693B}" srcOrd="0" destOrd="0" presId="urn:microsoft.com/office/officeart/2005/8/layout/vList5"/>
    <dgm:cxn modelId="{27557BC5-E37A-4AEA-89D0-E6351B0FD8FD}" srcId="{F74325B1-0B66-46E0-9EB5-17C8EABED85A}" destId="{9A9BFA3A-7D9E-4020-AB11-989052454E78}" srcOrd="2" destOrd="0" parTransId="{398F4D72-C1D6-4838-BDD1-1249C33C946F}" sibTransId="{A0319107-EC5D-43BC-8825-764A705CBCD6}"/>
    <dgm:cxn modelId="{792C44C8-03F3-4E9A-A7E6-53B6E4E23EBA}" srcId="{EA85FBB0-F9C5-46FA-8DDD-CFDC03C6E1E0}" destId="{5D7A1EE4-D89C-4853-94DD-6C1EC8106ACC}" srcOrd="0" destOrd="0" parTransId="{577A8628-EE6D-47A8-9352-6E4B71D9FBBB}" sibTransId="{13DE0D33-4B22-400C-93E6-60391345A546}"/>
    <dgm:cxn modelId="{DF33E0D2-000B-4FD5-8BDD-0141767210E3}" srcId="{F74325B1-0B66-46E0-9EB5-17C8EABED85A}" destId="{6460C27C-39D6-45AC-86C4-26CDBAD16A8E}" srcOrd="0" destOrd="0" parTransId="{8361CA33-0413-4436-A0A5-F5C264E806E3}" sibTransId="{B8BF4080-FCC4-4108-A037-B93BEDC4F085}"/>
    <dgm:cxn modelId="{568E3BD8-A383-422A-89F7-24E09119E5E5}" type="presOf" srcId="{F74325B1-0B66-46E0-9EB5-17C8EABED85A}" destId="{1CDE8567-F978-4664-B5BA-391399D02B95}" srcOrd="0" destOrd="0" presId="urn:microsoft.com/office/officeart/2005/8/layout/vList5"/>
    <dgm:cxn modelId="{8D81B3DF-F6EE-4963-AEBB-27873C97EDC9}" srcId="{EA85FBB0-F9C5-46FA-8DDD-CFDC03C6E1E0}" destId="{114F178E-068D-445C-8485-F77E99B21B3B}" srcOrd="1" destOrd="0" parTransId="{C5AD3B91-F742-4DBF-B29C-0BDD729F4765}" sibTransId="{3B9F5DA5-FFB4-4205-A8DA-96CC8DD4E04D}"/>
    <dgm:cxn modelId="{4F153FEB-BD44-47CC-8C88-233AF5206BE1}" type="presOf" srcId="{114F178E-068D-445C-8485-F77E99B21B3B}" destId="{9A68981C-F91A-41CD-AF8F-E368A1409866}" srcOrd="0" destOrd="1" presId="urn:microsoft.com/office/officeart/2005/8/layout/vList5"/>
    <dgm:cxn modelId="{8C79ADEC-625C-45F4-A1E2-61A5EE15377A}" srcId="{A57F4D04-DA59-4B67-8D35-A97DDFDF1482}" destId="{EA85FBB0-F9C5-46FA-8DDD-CFDC03C6E1E0}" srcOrd="1" destOrd="0" parTransId="{53777A44-01B3-4F7D-93F2-302FDA511417}" sibTransId="{3E1A37D2-4554-4753-8221-CDFB69D17B80}"/>
    <dgm:cxn modelId="{B9BF659C-5F02-44DC-9EB8-68148CA362C8}" type="presParOf" srcId="{4188CC0D-3541-42DA-A46A-3F32F644B1ED}" destId="{57DABD83-BB0A-42DC-9FF8-6C01E8526690}" srcOrd="0" destOrd="0" presId="urn:microsoft.com/office/officeart/2005/8/layout/vList5"/>
    <dgm:cxn modelId="{140E5559-D505-4131-AD92-7A98AD5A5CF5}" type="presParOf" srcId="{57DABD83-BB0A-42DC-9FF8-6C01E8526690}" destId="{1CDE8567-F978-4664-B5BA-391399D02B95}" srcOrd="0" destOrd="0" presId="urn:microsoft.com/office/officeart/2005/8/layout/vList5"/>
    <dgm:cxn modelId="{E83A59A9-0C94-450F-BD82-0BCFBE76819E}" type="presParOf" srcId="{57DABD83-BB0A-42DC-9FF8-6C01E8526690}" destId="{FF522E1B-B4DE-4D41-B2DF-B68836E3F3DD}" srcOrd="1" destOrd="0" presId="urn:microsoft.com/office/officeart/2005/8/layout/vList5"/>
    <dgm:cxn modelId="{32CA622A-7566-4AE3-B778-9BA8507004F7}" type="presParOf" srcId="{4188CC0D-3541-42DA-A46A-3F32F644B1ED}" destId="{42B2BBC1-B29C-4F68-8B02-953BB54CC176}" srcOrd="1" destOrd="0" presId="urn:microsoft.com/office/officeart/2005/8/layout/vList5"/>
    <dgm:cxn modelId="{715BED0B-0BB9-4241-8FC5-33954D7E79D3}" type="presParOf" srcId="{4188CC0D-3541-42DA-A46A-3F32F644B1ED}" destId="{6DF816AC-626E-4C78-B8ED-D2E0AE5B93A6}" srcOrd="2" destOrd="0" presId="urn:microsoft.com/office/officeart/2005/8/layout/vList5"/>
    <dgm:cxn modelId="{F0DE8BD7-F17C-47F1-A74E-A4A56546C1C2}" type="presParOf" srcId="{6DF816AC-626E-4C78-B8ED-D2E0AE5B93A6}" destId="{8A1702E2-2FDB-4E29-B0B2-D39CFB92693B}" srcOrd="0" destOrd="0" presId="urn:microsoft.com/office/officeart/2005/8/layout/vList5"/>
    <dgm:cxn modelId="{8C872748-6B35-42BF-9A78-9BD9EAA7D09A}" type="presParOf" srcId="{6DF816AC-626E-4C78-B8ED-D2E0AE5B93A6}" destId="{9A68981C-F91A-41CD-AF8F-E368A140986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22E1B-B4DE-4D41-B2DF-B68836E3F3DD}">
      <dsp:nvSpPr>
        <dsp:cNvPr id="0" name=""/>
        <dsp:cNvSpPr/>
      </dsp:nvSpPr>
      <dsp:spPr>
        <a:xfrm rot="5400000">
          <a:off x="3279988" y="-991012"/>
          <a:ext cx="1417652" cy="3754179"/>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Message the teacher on Dojo</a:t>
          </a:r>
        </a:p>
        <a:p>
          <a:pPr marL="171450" lvl="1" indent="-171450" algn="l" defTabSz="800100">
            <a:lnSpc>
              <a:spcPct val="90000"/>
            </a:lnSpc>
            <a:spcBef>
              <a:spcPct val="0"/>
            </a:spcBef>
            <a:spcAft>
              <a:spcPct val="15000"/>
            </a:spcAft>
            <a:buChar char="•"/>
          </a:pPr>
          <a:r>
            <a:rPr lang="en-US" sz="1800" kern="1200"/>
            <a:t>Email the teacher</a:t>
          </a:r>
        </a:p>
        <a:p>
          <a:pPr marL="171450" lvl="1" indent="-171450" algn="l" defTabSz="800100">
            <a:lnSpc>
              <a:spcPct val="90000"/>
            </a:lnSpc>
            <a:spcBef>
              <a:spcPct val="0"/>
            </a:spcBef>
            <a:spcAft>
              <a:spcPct val="15000"/>
            </a:spcAft>
            <a:buChar char="•"/>
          </a:pPr>
          <a:r>
            <a:rPr lang="en-US" sz="1800" kern="1200"/>
            <a:t>Make an appointment to discuss</a:t>
          </a:r>
        </a:p>
      </dsp:txBody>
      <dsp:txXfrm rot="-5400000">
        <a:off x="2111725" y="246455"/>
        <a:ext cx="3684975" cy="1279244"/>
      </dsp:txXfrm>
    </dsp:sp>
    <dsp:sp modelId="{1CDE8567-F978-4664-B5BA-391399D02B95}">
      <dsp:nvSpPr>
        <dsp:cNvPr id="0" name=""/>
        <dsp:cNvSpPr/>
      </dsp:nvSpPr>
      <dsp:spPr>
        <a:xfrm>
          <a:off x="0" y="44"/>
          <a:ext cx="2111725" cy="1772066"/>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We do not want to disrupt the learning environment.</a:t>
          </a:r>
          <a:endParaRPr lang="en-US" sz="2100" b="0" i="0" u="none" strike="noStrike" kern="1200" cap="none" baseline="0" noProof="0">
            <a:latin typeface="Avenir Next LT Pro"/>
          </a:endParaRPr>
        </a:p>
      </dsp:txBody>
      <dsp:txXfrm>
        <a:off x="86505" y="86549"/>
        <a:ext cx="1938715" cy="1599056"/>
      </dsp:txXfrm>
    </dsp:sp>
    <dsp:sp modelId="{9A68981C-F91A-41CD-AF8F-E368A1409866}">
      <dsp:nvSpPr>
        <dsp:cNvPr id="0" name=""/>
        <dsp:cNvSpPr/>
      </dsp:nvSpPr>
      <dsp:spPr>
        <a:xfrm rot="5400000">
          <a:off x="3279988" y="869657"/>
          <a:ext cx="1417652" cy="3754179"/>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s-US" sz="1800" kern="1200">
              <a:solidFill>
                <a:srgbClr val="FF0000"/>
              </a:solidFill>
            </a:rPr>
            <a:t>Mensaje al maestro en Dojo</a:t>
          </a:r>
        </a:p>
        <a:p>
          <a:pPr marL="171450" lvl="1" indent="-171450" algn="l" defTabSz="800100">
            <a:lnSpc>
              <a:spcPct val="90000"/>
            </a:lnSpc>
            <a:spcBef>
              <a:spcPct val="0"/>
            </a:spcBef>
            <a:spcAft>
              <a:spcPct val="15000"/>
            </a:spcAft>
            <a:buChar char="•"/>
          </a:pPr>
          <a:r>
            <a:rPr lang="es-US" sz="1800" kern="1200">
              <a:solidFill>
                <a:srgbClr val="FF0000"/>
              </a:solidFill>
            </a:rPr>
            <a:t>Envíe un correo electrónico al profesor</a:t>
          </a:r>
        </a:p>
        <a:p>
          <a:pPr marL="171450" lvl="1" indent="-171450" algn="l" defTabSz="800100">
            <a:lnSpc>
              <a:spcPct val="90000"/>
            </a:lnSpc>
            <a:spcBef>
              <a:spcPct val="0"/>
            </a:spcBef>
            <a:spcAft>
              <a:spcPct val="15000"/>
            </a:spcAft>
            <a:buChar char="•"/>
          </a:pPr>
          <a:r>
            <a:rPr lang="es-US" sz="1800" kern="1200">
              <a:solidFill>
                <a:srgbClr val="FF0000"/>
              </a:solidFill>
            </a:rPr>
            <a:t>Concierte una cita para discutir</a:t>
          </a:r>
        </a:p>
      </dsp:txBody>
      <dsp:txXfrm rot="-5400000">
        <a:off x="2111725" y="2107124"/>
        <a:ext cx="3684975" cy="1279244"/>
      </dsp:txXfrm>
    </dsp:sp>
    <dsp:sp modelId="{8A1702E2-2FDB-4E29-B0B2-D39CFB92693B}">
      <dsp:nvSpPr>
        <dsp:cNvPr id="0" name=""/>
        <dsp:cNvSpPr/>
      </dsp:nvSpPr>
      <dsp:spPr>
        <a:xfrm>
          <a:off x="0" y="1860713"/>
          <a:ext cx="2111725" cy="1772066"/>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s-US" sz="2100" kern="1200">
              <a:solidFill>
                <a:srgbClr val="FF0000"/>
              </a:solidFill>
            </a:rPr>
            <a:t>No queremos interrumpir el entorno de aprendizaje.</a:t>
          </a:r>
          <a:endParaRPr lang="es-US" sz="2100" kern="1200">
            <a:solidFill>
              <a:srgbClr val="FF0000"/>
            </a:solidFill>
            <a:latin typeface="Avenir Next LT Pro"/>
          </a:endParaRPr>
        </a:p>
      </dsp:txBody>
      <dsp:txXfrm>
        <a:off x="86505" y="1947218"/>
        <a:ext cx="1938715" cy="159905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Wednesday, September 30,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07510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Wednesday, September 30,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5634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Wednesday, September 30,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1504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Wednesday, September 30,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69422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Wednesday, September 30,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67627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Wednesday, September 30,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5342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Wednesday, September 30,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0722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Wednesday, September 30,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07783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Wednesday, September 30,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82332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Wednesday, September 30,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15802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Wednesday, September 30,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36240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Wednesday, September 30,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1074007706"/>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melissa.sepulveda@maywood89.org" TargetMode="External"/><Relationship Id="rId2" Type="http://schemas.openxmlformats.org/officeDocument/2006/relationships/hyperlink" Target="mailto:sherri.rodriguez@maywood89.org" TargetMode="External"/><Relationship Id="rId1" Type="http://schemas.openxmlformats.org/officeDocument/2006/relationships/slideLayout" Target="../slideLayouts/slideLayout4.xml"/><Relationship Id="rId6" Type="http://schemas.openxmlformats.org/officeDocument/2006/relationships/hyperlink" Target="mailto:angeles.gonzalez@maywood89.org" TargetMode="External"/><Relationship Id="rId5" Type="http://schemas.openxmlformats.org/officeDocument/2006/relationships/hyperlink" Target="mailto:loretta.burnette@maywood89.org" TargetMode="External"/><Relationship Id="rId4" Type="http://schemas.openxmlformats.org/officeDocument/2006/relationships/hyperlink" Target="mailto:liliana.ortiz@maywood89.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a:extLst>
              <a:ext uri="{FF2B5EF4-FFF2-40B4-BE49-F238E27FC236}">
                <a16:creationId xmlns:a16="http://schemas.microsoft.com/office/drawing/2014/main" id="{588C014C-2CD8-425E-B2F0-4DB58782EF86}"/>
              </a:ext>
            </a:extLst>
          </p:cNvPr>
          <p:cNvPicPr>
            <a:picLocks noChangeAspect="1"/>
          </p:cNvPicPr>
          <p:nvPr/>
        </p:nvPicPr>
        <p:blipFill rotWithShape="1">
          <a:blip r:embed="rId2"/>
          <a:srcRect l="23" r="-8" b="-8"/>
          <a:stretch/>
        </p:blipFill>
        <p:spPr>
          <a:xfrm>
            <a:off x="20" y="-1824"/>
            <a:ext cx="12191980" cy="6865514"/>
          </a:xfrm>
          <a:prstGeom prst="rect">
            <a:avLst/>
          </a:prstGeom>
        </p:spPr>
      </p:pic>
      <p:sp>
        <p:nvSpPr>
          <p:cNvPr id="8" name="Rectangle 10">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51114" y="709684"/>
            <a:ext cx="5124247" cy="1927695"/>
          </a:xfrm>
        </p:spPr>
        <p:txBody>
          <a:bodyPr anchor="b">
            <a:normAutofit fontScale="90000"/>
          </a:bodyPr>
          <a:lstStyle/>
          <a:p>
            <a:pPr algn="l"/>
            <a:r>
              <a:rPr lang="en-US">
                <a:solidFill>
                  <a:schemeClr val="bg1"/>
                </a:solidFill>
              </a:rPr>
              <a:t>Mustang Coffee Chat with the Principals</a:t>
            </a:r>
          </a:p>
        </p:txBody>
      </p:sp>
      <p:sp>
        <p:nvSpPr>
          <p:cNvPr id="3" name="Subtitle 2"/>
          <p:cNvSpPr>
            <a:spLocks noGrp="1"/>
          </p:cNvSpPr>
          <p:nvPr>
            <p:ph type="subTitle" idx="1"/>
          </p:nvPr>
        </p:nvSpPr>
        <p:spPr>
          <a:xfrm>
            <a:off x="751113" y="2988860"/>
            <a:ext cx="4878587" cy="2031275"/>
          </a:xfrm>
        </p:spPr>
        <p:txBody>
          <a:bodyPr>
            <a:normAutofit/>
          </a:bodyPr>
          <a:lstStyle/>
          <a:p>
            <a:pPr algn="l"/>
            <a:r>
              <a:rPr lang="en-US">
                <a:solidFill>
                  <a:schemeClr val="bg1"/>
                </a:solidFill>
              </a:rPr>
              <a:t>With Dr. Rodriguez and Ms. Sepulveda</a:t>
            </a:r>
          </a:p>
          <a:p>
            <a:pPr algn="l"/>
            <a:r>
              <a:rPr lang="en-US">
                <a:solidFill>
                  <a:schemeClr val="bg1"/>
                </a:solidFill>
              </a:rPr>
              <a:t>October 1st, 2020</a:t>
            </a:r>
          </a:p>
        </p:txBody>
      </p:sp>
      <p:sp>
        <p:nvSpPr>
          <p:cNvPr id="13" name="Rectangle 12">
            <a:extLst>
              <a:ext uri="{FF2B5EF4-FFF2-40B4-BE49-F238E27FC236}">
                <a16:creationId xmlns:a16="http://schemas.microsoft.com/office/drawing/2014/main" id="{D1DEB652-CD49-4786-9154-A1A30E195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19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59A7483D-55E4-41F7-8F87-19FAB2AEA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399291"/>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7">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9">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group of people sitting at a table&#10;&#10;Description automatically generated">
            <a:extLst>
              <a:ext uri="{FF2B5EF4-FFF2-40B4-BE49-F238E27FC236}">
                <a16:creationId xmlns:a16="http://schemas.microsoft.com/office/drawing/2014/main" id="{1CE8A4E2-10E4-4AA9-892C-F53940357629}"/>
              </a:ext>
            </a:extLst>
          </p:cNvPr>
          <p:cNvPicPr>
            <a:picLocks noGrp="1" noChangeAspect="1"/>
          </p:cNvPicPr>
          <p:nvPr>
            <p:ph idx="1"/>
          </p:nvPr>
        </p:nvPicPr>
        <p:blipFill rotWithShape="1">
          <a:blip r:embed="rId2"/>
          <a:srcRect t="9072" b="6666"/>
          <a:stretch/>
        </p:blipFill>
        <p:spPr>
          <a:xfrm>
            <a:off x="4038599" y="10"/>
            <a:ext cx="8160026" cy="6875809"/>
          </a:xfrm>
          <a:prstGeom prst="rect">
            <a:avLst/>
          </a:prstGeom>
        </p:spPr>
      </p:pic>
      <p:sp>
        <p:nvSpPr>
          <p:cNvPr id="24" name="Freeform: Shape 21">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650046B5-2EAC-42BC-AD99-FEB1C4F089F2}"/>
              </a:ext>
            </a:extLst>
          </p:cNvPr>
          <p:cNvSpPr>
            <a:spLocks noGrp="1"/>
          </p:cNvSpPr>
          <p:nvPr>
            <p:ph type="title"/>
          </p:nvPr>
        </p:nvSpPr>
        <p:spPr>
          <a:xfrm>
            <a:off x="463825" y="2414606"/>
            <a:ext cx="3077044" cy="4067184"/>
          </a:xfrm>
        </p:spPr>
        <p:txBody>
          <a:bodyPr vert="horz" lIns="0" tIns="0" rIns="0" bIns="0" rtlCol="0" anchor="t">
            <a:normAutofit fontScale="90000"/>
          </a:bodyPr>
          <a:lstStyle/>
          <a:p>
            <a:pPr algn="r"/>
            <a:r>
              <a:rPr lang="en-US" sz="3200" spc="750">
                <a:solidFill>
                  <a:schemeClr val="bg1"/>
                </a:solidFill>
              </a:rPr>
              <a:t>Anyone else feel this way???</a:t>
            </a:r>
            <a:br>
              <a:rPr lang="en-US" sz="3200" spc="750">
                <a:solidFill>
                  <a:schemeClr val="bg1"/>
                </a:solidFill>
                <a:ea typeface="+mj-lt"/>
                <a:cs typeface="+mj-lt"/>
              </a:rPr>
            </a:br>
            <a:br>
              <a:rPr lang="en-US" sz="3200" spc="750">
                <a:solidFill>
                  <a:schemeClr val="bg1"/>
                </a:solidFill>
                <a:ea typeface="+mj-lt"/>
                <a:cs typeface="+mj-lt"/>
              </a:rPr>
            </a:br>
            <a:r>
              <a:rPr lang="es-US" sz="3200" b="0" i="1" spc="750">
                <a:solidFill>
                  <a:schemeClr val="bg1"/>
                </a:solidFill>
                <a:ea typeface="+mj-lt"/>
                <a:cs typeface="+mj-lt"/>
              </a:rPr>
              <a:t>¿alguien más se siente así?</a:t>
            </a:r>
            <a:endParaRPr lang="es-US" sz="3200" b="0" i="1" spc="750">
              <a:solidFill>
                <a:schemeClr val="bg1"/>
              </a:solidFill>
            </a:endParaRPr>
          </a:p>
        </p:txBody>
      </p:sp>
      <p:sp>
        <p:nvSpPr>
          <p:cNvPr id="6" name="TextBox 5">
            <a:extLst>
              <a:ext uri="{FF2B5EF4-FFF2-40B4-BE49-F238E27FC236}">
                <a16:creationId xmlns:a16="http://schemas.microsoft.com/office/drawing/2014/main" id="{87D1E9CA-B2C9-4D7C-B3A0-3208C81BEE20}"/>
              </a:ext>
            </a:extLst>
          </p:cNvPr>
          <p:cNvSpPr txBox="1"/>
          <p:nvPr/>
        </p:nvSpPr>
        <p:spPr>
          <a:xfrm>
            <a:off x="4819650" y="3140869"/>
            <a:ext cx="2743200"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US"/>
          </a:p>
          <a:p>
            <a:pPr>
              <a:spcAft>
                <a:spcPts val="600"/>
              </a:spcAft>
            </a:pPr>
            <a:endParaRPr lang="en-US"/>
          </a:p>
          <a:p>
            <a:pPr>
              <a:spcAft>
                <a:spcPts val="600"/>
              </a:spcAft>
            </a:pPr>
            <a:endParaRPr lang="en-US"/>
          </a:p>
          <a:p>
            <a:pPr>
              <a:spcAft>
                <a:spcPts val="600"/>
              </a:spcAft>
            </a:pPr>
            <a:endParaRPr lang="en-US"/>
          </a:p>
          <a:p>
            <a:pPr>
              <a:spcAft>
                <a:spcPts val="600"/>
              </a:spcAft>
            </a:pPr>
            <a:endParaRPr lang="en-US"/>
          </a:p>
          <a:p>
            <a:pPr>
              <a:spcAft>
                <a:spcPts val="600"/>
              </a:spcAft>
            </a:pPr>
            <a:endParaRPr lang="en-US"/>
          </a:p>
          <a:p>
            <a:pPr>
              <a:spcAft>
                <a:spcPts val="600"/>
              </a:spcAft>
            </a:pPr>
            <a:endParaRPr lang="en-US"/>
          </a:p>
          <a:p>
            <a:pPr>
              <a:spcAft>
                <a:spcPts val="600"/>
              </a:spcAft>
            </a:pPr>
            <a:endParaRPr lang="en-US"/>
          </a:p>
          <a:p>
            <a:pPr>
              <a:spcAft>
                <a:spcPts val="600"/>
              </a:spcAft>
              <a:buChar char="•"/>
            </a:pPr>
            <a:endParaRPr lang="en-US"/>
          </a:p>
          <a:p>
            <a:pPr>
              <a:spcAft>
                <a:spcPts val="600"/>
              </a:spcAft>
            </a:pPr>
            <a:endParaRPr lang="en-US"/>
          </a:p>
          <a:p>
            <a:pPr>
              <a:spcAft>
                <a:spcPts val="600"/>
              </a:spcAft>
            </a:pPr>
            <a:endParaRPr lang="en-US"/>
          </a:p>
        </p:txBody>
      </p:sp>
      <p:sp>
        <p:nvSpPr>
          <p:cNvPr id="2" name="TextBox 1">
            <a:extLst>
              <a:ext uri="{FF2B5EF4-FFF2-40B4-BE49-F238E27FC236}">
                <a16:creationId xmlns:a16="http://schemas.microsoft.com/office/drawing/2014/main" id="{A2776E9E-1854-42F4-8E7C-4FC8F2F9E3C8}"/>
              </a:ext>
            </a:extLst>
          </p:cNvPr>
          <p:cNvSpPr txBox="1"/>
          <p:nvPr/>
        </p:nvSpPr>
        <p:spPr>
          <a:xfrm>
            <a:off x="5346031" y="1225216"/>
            <a:ext cx="6593305" cy="97415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US" sz="2800" i="1">
                <a:solidFill>
                  <a:srgbClr val="FF0000"/>
                </a:solidFill>
              </a:rPr>
              <a:t>Yo en el zoom de mi niño aprendiendo matemáticas de segundo grado.</a:t>
            </a:r>
          </a:p>
        </p:txBody>
      </p:sp>
    </p:spTree>
    <p:extLst>
      <p:ext uri="{BB962C8B-B14F-4D97-AF65-F5344CB8AC3E}">
        <p14:creationId xmlns:p14="http://schemas.microsoft.com/office/powerpoint/2010/main" val="56984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334D24-CFE9-40FB-B0B1-E409CBBA8F0B}"/>
              </a:ext>
            </a:extLst>
          </p:cNvPr>
          <p:cNvSpPr>
            <a:spLocks noGrp="1"/>
          </p:cNvSpPr>
          <p:nvPr>
            <p:ph type="title"/>
          </p:nvPr>
        </p:nvSpPr>
        <p:spPr>
          <a:xfrm>
            <a:off x="529390" y="457200"/>
            <a:ext cx="6721851" cy="1849382"/>
          </a:xfrm>
        </p:spPr>
        <p:txBody>
          <a:bodyPr vert="horz" lIns="0" tIns="0" rIns="0" bIns="0" rtlCol="0" anchor="ctr">
            <a:normAutofit/>
          </a:bodyPr>
          <a:lstStyle/>
          <a:p>
            <a:r>
              <a:rPr lang="en-US" sz="3600"/>
              <a:t>Don't teach, help</a:t>
            </a:r>
            <a:br>
              <a:rPr lang="en-US" sz="3600"/>
            </a:br>
            <a:r>
              <a:rPr lang="es-US" sz="3600" i="1">
                <a:solidFill>
                  <a:srgbClr val="FF0000"/>
                </a:solidFill>
              </a:rPr>
              <a:t>No enseñes, ayuda</a:t>
            </a:r>
          </a:p>
        </p:txBody>
      </p:sp>
      <p:sp>
        <p:nvSpPr>
          <p:cNvPr id="3" name="Content Placeholder 2">
            <a:extLst>
              <a:ext uri="{FF2B5EF4-FFF2-40B4-BE49-F238E27FC236}">
                <a16:creationId xmlns:a16="http://schemas.microsoft.com/office/drawing/2014/main" id="{1ECCBA52-F04A-413C-BC36-D39719025B75}"/>
              </a:ext>
            </a:extLst>
          </p:cNvPr>
          <p:cNvSpPr>
            <a:spLocks noGrp="1"/>
          </p:cNvSpPr>
          <p:nvPr>
            <p:ph sz="half" idx="1"/>
          </p:nvPr>
        </p:nvSpPr>
        <p:spPr>
          <a:xfrm>
            <a:off x="629652" y="2252440"/>
            <a:ext cx="5999957" cy="2858271"/>
          </a:xfrm>
        </p:spPr>
        <p:txBody>
          <a:bodyPr vert="horz" lIns="0" tIns="0" rIns="0" bIns="0" rtlCol="0" anchor="t">
            <a:normAutofit/>
          </a:bodyPr>
          <a:lstStyle/>
          <a:p>
            <a:r>
              <a:rPr lang="en-US" sz="1800"/>
              <a:t>This looks different depending on the age of the child</a:t>
            </a:r>
          </a:p>
          <a:p>
            <a:pPr lvl="1"/>
            <a:r>
              <a:rPr lang="en-US" sz="1800"/>
              <a:t>Example Kindergarten versus 4th grade</a:t>
            </a:r>
          </a:p>
          <a:p>
            <a:pPr marL="228600" lvl="1" indent="0">
              <a:buNone/>
            </a:pPr>
            <a:endParaRPr lang="es-US" sz="1800" i="1">
              <a:solidFill>
                <a:srgbClr val="FF0000"/>
              </a:solidFill>
            </a:endParaRPr>
          </a:p>
          <a:p>
            <a:pPr marL="228600" lvl="1" indent="0">
              <a:buNone/>
            </a:pPr>
            <a:endParaRPr lang="es-US" sz="1800" i="1">
              <a:solidFill>
                <a:srgbClr val="FF0000"/>
              </a:solidFill>
            </a:endParaRPr>
          </a:p>
          <a:p>
            <a:pPr marL="457200" lvl="1">
              <a:spcBef>
                <a:spcPts val="500"/>
              </a:spcBef>
            </a:pPr>
            <a:r>
              <a:rPr lang="es-US" sz="1800" i="1">
                <a:solidFill>
                  <a:srgbClr val="FF0000"/>
                </a:solidFill>
              </a:rPr>
              <a:t>Esto se ve diferente según la edad del niño.</a:t>
            </a:r>
          </a:p>
          <a:p>
            <a:pPr lvl="1"/>
            <a:r>
              <a:rPr lang="es-US" sz="1800" i="1">
                <a:solidFill>
                  <a:srgbClr val="FF0000"/>
                </a:solidFill>
              </a:rPr>
              <a:t>Ejemplo de jardín de infantes versus cuarto grad</a:t>
            </a:r>
            <a:r>
              <a:rPr lang="es-US" sz="1600" i="1">
                <a:solidFill>
                  <a:srgbClr val="FF0000"/>
                </a:solidFill>
              </a:rPr>
              <a:t>o</a:t>
            </a:r>
          </a:p>
          <a:p>
            <a:pPr lvl="1"/>
            <a:endParaRPr lang="en-US" sz="1600"/>
          </a:p>
          <a:p>
            <a:pPr lvl="1"/>
            <a:endParaRPr lang="en-US" sz="1600"/>
          </a:p>
        </p:txBody>
      </p:sp>
      <p:pic>
        <p:nvPicPr>
          <p:cNvPr id="5" name="Picture 5" descr="A picture containing drawing&#10;&#10;Description automatically generated">
            <a:extLst>
              <a:ext uri="{FF2B5EF4-FFF2-40B4-BE49-F238E27FC236}">
                <a16:creationId xmlns:a16="http://schemas.microsoft.com/office/drawing/2014/main" id="{48C01D24-1C64-44C4-AFAC-B8E6E1686994}"/>
              </a:ext>
            </a:extLst>
          </p:cNvPr>
          <p:cNvPicPr>
            <a:picLocks noGrp="1" noChangeAspect="1"/>
          </p:cNvPicPr>
          <p:nvPr>
            <p:ph sz="half" idx="2"/>
          </p:nvPr>
        </p:nvPicPr>
        <p:blipFill rotWithShape="1">
          <a:blip r:embed="rId2"/>
          <a:srcRect l="7772" r="10373"/>
          <a:stretch/>
        </p:blipFill>
        <p:spPr>
          <a:xfrm>
            <a:off x="7047513" y="975645"/>
            <a:ext cx="4443447" cy="4443447"/>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p:spPr>
      </p:pic>
      <p:sp>
        <p:nvSpPr>
          <p:cNvPr id="16" name="Rectangle 15">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13">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57497-D75D-4B3E-BF99-564983CC2AEF}"/>
              </a:ext>
            </a:extLst>
          </p:cNvPr>
          <p:cNvSpPr>
            <a:spLocks noGrp="1"/>
          </p:cNvSpPr>
          <p:nvPr>
            <p:ph type="title"/>
          </p:nvPr>
        </p:nvSpPr>
        <p:spPr>
          <a:xfrm>
            <a:off x="5784899" y="918640"/>
            <a:ext cx="5398915" cy="1741434"/>
          </a:xfrm>
        </p:spPr>
        <p:txBody>
          <a:bodyPr vert="horz" lIns="0" tIns="0" rIns="0" bIns="0" rtlCol="0" anchor="t">
            <a:normAutofit/>
          </a:bodyPr>
          <a:lstStyle/>
          <a:p>
            <a:pPr>
              <a:lnSpc>
                <a:spcPct val="90000"/>
              </a:lnSpc>
            </a:pPr>
            <a:r>
              <a:rPr lang="en-US" sz="2000" i="1"/>
              <a:t>Make sure all work is completed</a:t>
            </a:r>
            <a:br>
              <a:rPr lang="en-US" sz="2000" i="1"/>
            </a:br>
            <a:br>
              <a:rPr lang="en-US" sz="2000" i="1"/>
            </a:br>
            <a:r>
              <a:rPr lang="en-US" sz="2000" i="1">
                <a:solidFill>
                  <a:srgbClr val="FF0000"/>
                </a:solidFill>
              </a:rPr>
              <a:t>ASEGÚRESE DE QUE TODO EL TRABAJO ESTÉ COMPLETADO</a:t>
            </a:r>
          </a:p>
        </p:txBody>
      </p:sp>
      <p:pic>
        <p:nvPicPr>
          <p:cNvPr id="5" name="Picture 5" descr="A close up of a sign&#10;&#10;Description automatically generated">
            <a:extLst>
              <a:ext uri="{FF2B5EF4-FFF2-40B4-BE49-F238E27FC236}">
                <a16:creationId xmlns:a16="http://schemas.microsoft.com/office/drawing/2014/main" id="{35FED0D7-0AB2-498C-A0A8-A2316D444B38}"/>
              </a:ext>
            </a:extLst>
          </p:cNvPr>
          <p:cNvPicPr>
            <a:picLocks noGrp="1" noChangeAspect="1"/>
          </p:cNvPicPr>
          <p:nvPr>
            <p:ph sz="half" idx="2"/>
          </p:nvPr>
        </p:nvPicPr>
        <p:blipFill rotWithShape="1">
          <a:blip r:embed="rId2"/>
          <a:srcRect l="981" r="12413" b="1"/>
          <a:stretch/>
        </p:blipFill>
        <p:spPr>
          <a:xfrm>
            <a:off x="1371600" y="1028701"/>
            <a:ext cx="3876165" cy="4338170"/>
          </a:xfrm>
          <a:prstGeom prst="rect">
            <a:avLst/>
          </a:prstGeom>
        </p:spPr>
      </p:pic>
      <p:sp>
        <p:nvSpPr>
          <p:cNvPr id="3" name="Content Placeholder 2">
            <a:extLst>
              <a:ext uri="{FF2B5EF4-FFF2-40B4-BE49-F238E27FC236}">
                <a16:creationId xmlns:a16="http://schemas.microsoft.com/office/drawing/2014/main" id="{B27E3CF2-3ED4-4371-AF67-595342B416B8}"/>
              </a:ext>
            </a:extLst>
          </p:cNvPr>
          <p:cNvSpPr>
            <a:spLocks noGrp="1"/>
          </p:cNvSpPr>
          <p:nvPr>
            <p:ph sz="half" idx="1"/>
          </p:nvPr>
        </p:nvSpPr>
        <p:spPr>
          <a:xfrm>
            <a:off x="5494137" y="2999432"/>
            <a:ext cx="6158049" cy="2431549"/>
          </a:xfrm>
        </p:spPr>
        <p:txBody>
          <a:bodyPr vert="horz" lIns="0" tIns="0" rIns="0" bIns="0" rtlCol="0" anchor="t">
            <a:normAutofit/>
          </a:bodyPr>
          <a:lstStyle/>
          <a:p>
            <a:r>
              <a:rPr lang="en-US" sz="2800"/>
              <a:t>Accountability/</a:t>
            </a:r>
            <a:r>
              <a:rPr lang="es-US" sz="2800" i="1">
                <a:solidFill>
                  <a:srgbClr val="FF0000"/>
                </a:solidFill>
              </a:rPr>
              <a:t>responsabilidad</a:t>
            </a:r>
          </a:p>
          <a:p>
            <a:r>
              <a:rPr lang="en-US" sz="2800"/>
              <a:t>Grades/</a:t>
            </a:r>
            <a:r>
              <a:rPr lang="es-US" sz="2800" i="1">
                <a:solidFill>
                  <a:srgbClr val="FF0000"/>
                </a:solidFill>
                <a:ea typeface="+mn-lt"/>
                <a:cs typeface="+mn-lt"/>
              </a:rPr>
              <a:t>Los grados</a:t>
            </a:r>
          </a:p>
          <a:p>
            <a:r>
              <a:rPr lang="en-US" sz="2800"/>
              <a:t>Responsibility/</a:t>
            </a:r>
            <a:r>
              <a:rPr lang="en-US" sz="2800" err="1">
                <a:ea typeface="+mn-lt"/>
                <a:cs typeface="+mn-lt"/>
              </a:rPr>
              <a:t>Responsabilidad</a:t>
            </a:r>
            <a:endParaRPr lang="en-US" sz="2800">
              <a:ea typeface="+mn-lt"/>
              <a:cs typeface="+mn-lt"/>
            </a:endParaRPr>
          </a:p>
        </p:txBody>
      </p:sp>
      <p:sp>
        <p:nvSpPr>
          <p:cNvPr id="11" name="Rectangle 15">
            <a:extLst>
              <a:ext uri="{FF2B5EF4-FFF2-40B4-BE49-F238E27FC236}">
                <a16:creationId xmlns:a16="http://schemas.microsoft.com/office/drawing/2014/main" id="{57279BCC-714F-432D-B1E1-DD2CF7507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7">
            <a:extLst>
              <a:ext uri="{FF2B5EF4-FFF2-40B4-BE49-F238E27FC236}">
                <a16:creationId xmlns:a16="http://schemas.microsoft.com/office/drawing/2014/main" id="{0D678D00-BED9-4B8A-8AE6-A1050EE5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4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39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86EC-71BD-426F-A288-902B09BAB0B9}"/>
              </a:ext>
            </a:extLst>
          </p:cNvPr>
          <p:cNvSpPr>
            <a:spLocks noGrp="1"/>
          </p:cNvSpPr>
          <p:nvPr>
            <p:ph type="title"/>
          </p:nvPr>
        </p:nvSpPr>
        <p:spPr/>
        <p:txBody>
          <a:bodyPr>
            <a:normAutofit/>
          </a:bodyPr>
          <a:lstStyle/>
          <a:p>
            <a:r>
              <a:rPr lang="en-US"/>
              <a:t>Learn to identify barrier</a:t>
            </a:r>
            <a:br>
              <a:rPr lang="en-US"/>
            </a:br>
            <a:r>
              <a:rPr lang="es-US" i="1">
                <a:solidFill>
                  <a:srgbClr val="FF0000"/>
                </a:solidFill>
              </a:rPr>
              <a:t>Aprenda</a:t>
            </a:r>
            <a:r>
              <a:rPr lang="es-US" i="1">
                <a:solidFill>
                  <a:srgbClr val="FF0000"/>
                </a:solidFill>
                <a:ea typeface="+mj-lt"/>
                <a:cs typeface="+mj-lt"/>
              </a:rPr>
              <a:t> a identificar barreras</a:t>
            </a:r>
          </a:p>
        </p:txBody>
      </p:sp>
      <p:sp>
        <p:nvSpPr>
          <p:cNvPr id="3" name="Content Placeholder 2">
            <a:extLst>
              <a:ext uri="{FF2B5EF4-FFF2-40B4-BE49-F238E27FC236}">
                <a16:creationId xmlns:a16="http://schemas.microsoft.com/office/drawing/2014/main" id="{D1238975-8507-4137-8F6C-150A56030069}"/>
              </a:ext>
            </a:extLst>
          </p:cNvPr>
          <p:cNvSpPr>
            <a:spLocks noGrp="1"/>
          </p:cNvSpPr>
          <p:nvPr>
            <p:ph sz="half" idx="1"/>
          </p:nvPr>
        </p:nvSpPr>
        <p:spPr/>
        <p:txBody>
          <a:bodyPr vert="horz" lIns="0" tIns="0" rIns="0" bIns="0" rtlCol="0" anchor="t">
            <a:normAutofit/>
          </a:bodyPr>
          <a:lstStyle/>
          <a:p>
            <a:r>
              <a:rPr lang="en-US">
                <a:ea typeface="+mn-lt"/>
                <a:cs typeface="+mn-lt"/>
              </a:rPr>
              <a:t>Focus? Motivation? Structure? Do they need a hug, or do they not understand? </a:t>
            </a:r>
            <a:endParaRPr lang="en-US"/>
          </a:p>
          <a:p>
            <a:r>
              <a:rPr lang="en-US">
                <a:ea typeface="+mn-lt"/>
                <a:cs typeface="+mn-lt"/>
              </a:rPr>
              <a:t>When students say, ‘I don’t get it,’ the first step is to identify exactly what ‘it’ is–and this isn’t always easy. Most students don’t know what they don’t know. </a:t>
            </a:r>
          </a:p>
          <a:p>
            <a:endParaRPr lang="en-US"/>
          </a:p>
        </p:txBody>
      </p:sp>
      <p:sp>
        <p:nvSpPr>
          <p:cNvPr id="4" name="Content Placeholder 3">
            <a:extLst>
              <a:ext uri="{FF2B5EF4-FFF2-40B4-BE49-F238E27FC236}">
                <a16:creationId xmlns:a16="http://schemas.microsoft.com/office/drawing/2014/main" id="{38CE3E2E-4549-4DA8-9310-DF2EC6FD6549}"/>
              </a:ext>
            </a:extLst>
          </p:cNvPr>
          <p:cNvSpPr>
            <a:spLocks noGrp="1"/>
          </p:cNvSpPr>
          <p:nvPr>
            <p:ph sz="half" idx="2"/>
          </p:nvPr>
        </p:nvSpPr>
        <p:spPr/>
        <p:txBody>
          <a:bodyPr vert="horz" lIns="0" tIns="0" rIns="0" bIns="0" rtlCol="0" anchor="t">
            <a:normAutofit/>
          </a:bodyPr>
          <a:lstStyle/>
          <a:p>
            <a:r>
              <a:rPr lang="es-US">
                <a:solidFill>
                  <a:srgbClr val="FF0000"/>
                </a:solidFill>
                <a:ea typeface="+mn-lt"/>
                <a:cs typeface="+mn-lt"/>
              </a:rPr>
              <a:t>¿Enfocado? ¿Motivación? ¿Estructura? ¿Necesitan un abrazo o no entienden?</a:t>
            </a:r>
            <a:endParaRPr lang="es-US">
              <a:solidFill>
                <a:srgbClr val="FF0000"/>
              </a:solidFill>
            </a:endParaRPr>
          </a:p>
          <a:p>
            <a:r>
              <a:rPr lang="es-US">
                <a:solidFill>
                  <a:srgbClr val="FF0000"/>
                </a:solidFill>
                <a:ea typeface="+mn-lt"/>
                <a:cs typeface="+mn-lt"/>
              </a:rPr>
              <a:t>Cuando los estudiantes dicen, "No lo entiendo", el primer paso es identificar exactamente qué es "y esto no siempre es fácil". La mayoría de los estudiantes no saben lo que no saben</a:t>
            </a:r>
            <a:r>
              <a:rPr lang="es-US">
                <a:ea typeface="+mn-lt"/>
                <a:cs typeface="+mn-lt"/>
              </a:rPr>
              <a:t>.</a:t>
            </a:r>
            <a:endParaRPr lang="es-US"/>
          </a:p>
        </p:txBody>
      </p:sp>
      <p:pic>
        <p:nvPicPr>
          <p:cNvPr id="5" name="Picture 5" descr="A picture containing table, holding&#10;&#10;Description automatically generated">
            <a:extLst>
              <a:ext uri="{FF2B5EF4-FFF2-40B4-BE49-F238E27FC236}">
                <a16:creationId xmlns:a16="http://schemas.microsoft.com/office/drawing/2014/main" id="{14B7A3FA-612C-4234-8F37-CFBC299743F1}"/>
              </a:ext>
            </a:extLst>
          </p:cNvPr>
          <p:cNvPicPr>
            <a:picLocks noChangeAspect="1"/>
          </p:cNvPicPr>
          <p:nvPr/>
        </p:nvPicPr>
        <p:blipFill>
          <a:blip r:embed="rId2"/>
          <a:stretch>
            <a:fillRect/>
          </a:stretch>
        </p:blipFill>
        <p:spPr>
          <a:xfrm>
            <a:off x="1047750" y="4517231"/>
            <a:ext cx="2190750" cy="2085975"/>
          </a:xfrm>
          <a:prstGeom prst="rect">
            <a:avLst/>
          </a:prstGeom>
        </p:spPr>
      </p:pic>
    </p:spTree>
    <p:extLst>
      <p:ext uri="{BB962C8B-B14F-4D97-AF65-F5344CB8AC3E}">
        <p14:creationId xmlns:p14="http://schemas.microsoft.com/office/powerpoint/2010/main" val="422933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 name="Rectangle 92">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94">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6" name="Rectangle 96">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BAD76-E7CC-4974-9DE4-6FC8919758D5}"/>
              </a:ext>
            </a:extLst>
          </p:cNvPr>
          <p:cNvSpPr>
            <a:spLocks noGrp="1"/>
          </p:cNvSpPr>
          <p:nvPr>
            <p:ph type="title"/>
          </p:nvPr>
        </p:nvSpPr>
        <p:spPr>
          <a:xfrm>
            <a:off x="459207" y="216570"/>
            <a:ext cx="10981369" cy="1878930"/>
          </a:xfrm>
        </p:spPr>
        <p:txBody>
          <a:bodyPr vert="horz" lIns="0" tIns="0" rIns="0" bIns="0" rtlCol="0" anchor="b">
            <a:normAutofit/>
          </a:bodyPr>
          <a:lstStyle/>
          <a:p>
            <a:pPr>
              <a:lnSpc>
                <a:spcPct val="90000"/>
              </a:lnSpc>
            </a:pPr>
            <a:r>
              <a:rPr lang="en-US"/>
              <a:t>When and How to Contact the teacher</a:t>
            </a:r>
            <a:br>
              <a:rPr lang="en-US"/>
            </a:br>
            <a:r>
              <a:rPr lang="es-US" i="1">
                <a:solidFill>
                  <a:srgbClr val="FF0000"/>
                </a:solidFill>
              </a:rPr>
              <a:t>Cuando y como no comunicamos con los maestros</a:t>
            </a:r>
          </a:p>
        </p:txBody>
      </p:sp>
      <p:pic>
        <p:nvPicPr>
          <p:cNvPr id="151" name="Picture 151" descr="A picture containing drawing&#10;&#10;Description automatically generated">
            <a:extLst>
              <a:ext uri="{FF2B5EF4-FFF2-40B4-BE49-F238E27FC236}">
                <a16:creationId xmlns:a16="http://schemas.microsoft.com/office/drawing/2014/main" id="{B6299FFD-A7A3-44AA-8845-13CE0028D0B9}"/>
              </a:ext>
            </a:extLst>
          </p:cNvPr>
          <p:cNvPicPr>
            <a:picLocks noChangeAspect="1"/>
          </p:cNvPicPr>
          <p:nvPr/>
        </p:nvPicPr>
        <p:blipFill rotWithShape="1">
          <a:blip r:embed="rId2"/>
          <a:srcRect t="3095" r="2" b="2"/>
          <a:stretch/>
        </p:blipFill>
        <p:spPr>
          <a:xfrm>
            <a:off x="7646838" y="1980775"/>
            <a:ext cx="3748858" cy="3632824"/>
          </a:xfrm>
          <a:prstGeom prst="rect">
            <a:avLst/>
          </a:prstGeom>
        </p:spPr>
      </p:pic>
      <p:sp>
        <p:nvSpPr>
          <p:cNvPr id="157" name="Rectangle 98">
            <a:extLst>
              <a:ext uri="{FF2B5EF4-FFF2-40B4-BE49-F238E27FC236}">
                <a16:creationId xmlns:a16="http://schemas.microsoft.com/office/drawing/2014/main" id="{30563404-8DA1-408B-B56C-EF5733DAA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00">
            <a:extLst>
              <a:ext uri="{FF2B5EF4-FFF2-40B4-BE49-F238E27FC236}">
                <a16:creationId xmlns:a16="http://schemas.microsoft.com/office/drawing/2014/main" id="{931CC731-E2EC-4834-B848-101CC2756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tx2">
                  <a:lumMod val="50000"/>
                  <a:lumOff val="50000"/>
                  <a:alpha val="3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a:extLst>
              <a:ext uri="{FF2B5EF4-FFF2-40B4-BE49-F238E27FC236}">
                <a16:creationId xmlns:a16="http://schemas.microsoft.com/office/drawing/2014/main" id="{D8F06F53-6634-4D84-8836-981B114B59A9}"/>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10" name="Content Placeholder 2">
            <a:extLst>
              <a:ext uri="{FF2B5EF4-FFF2-40B4-BE49-F238E27FC236}">
                <a16:creationId xmlns:a16="http://schemas.microsoft.com/office/drawing/2014/main" id="{E8F4A266-1810-415C-B386-BEE3CB0E4E4E}"/>
              </a:ext>
            </a:extLst>
          </p:cNvPr>
          <p:cNvGraphicFramePr>
            <a:graphicFrameLocks noGrp="1"/>
          </p:cNvGraphicFramePr>
          <p:nvPr>
            <p:ph idx="1"/>
            <p:extLst>
              <p:ext uri="{D42A27DB-BD31-4B8C-83A1-F6EECF244321}">
                <p14:modId xmlns:p14="http://schemas.microsoft.com/office/powerpoint/2010/main" val="1291935119"/>
              </p:ext>
            </p:extLst>
          </p:nvPr>
        </p:nvGraphicFramePr>
        <p:xfrm>
          <a:off x="1271338" y="2472064"/>
          <a:ext cx="5865905" cy="3632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170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2DC6-290B-4C45-B6AB-0230EB9D2D0A}"/>
              </a:ext>
            </a:extLst>
          </p:cNvPr>
          <p:cNvSpPr>
            <a:spLocks noGrp="1"/>
          </p:cNvSpPr>
          <p:nvPr>
            <p:ph type="title"/>
          </p:nvPr>
        </p:nvSpPr>
        <p:spPr>
          <a:xfrm>
            <a:off x="863580" y="116305"/>
            <a:ext cx="10309745" cy="1233488"/>
          </a:xfrm>
        </p:spPr>
        <p:txBody>
          <a:bodyPr/>
          <a:lstStyle/>
          <a:p>
            <a:r>
              <a:rPr lang="en-US"/>
              <a:t>Events/</a:t>
            </a:r>
            <a:r>
              <a:rPr lang="en-US" i="1" err="1">
                <a:solidFill>
                  <a:srgbClr val="FF0000"/>
                </a:solidFill>
              </a:rPr>
              <a:t>Eventos</a:t>
            </a:r>
            <a:endParaRPr lang="en-US">
              <a:solidFill>
                <a:srgbClr val="000000"/>
              </a:solidFill>
            </a:endParaRPr>
          </a:p>
        </p:txBody>
      </p:sp>
      <p:sp>
        <p:nvSpPr>
          <p:cNvPr id="3" name="Content Placeholder 2">
            <a:extLst>
              <a:ext uri="{FF2B5EF4-FFF2-40B4-BE49-F238E27FC236}">
                <a16:creationId xmlns:a16="http://schemas.microsoft.com/office/drawing/2014/main" id="{0FC60507-0F4D-4CF7-A26A-F28C1E590863}"/>
              </a:ext>
            </a:extLst>
          </p:cNvPr>
          <p:cNvSpPr>
            <a:spLocks noGrp="1"/>
          </p:cNvSpPr>
          <p:nvPr>
            <p:ph sz="half" idx="1"/>
          </p:nvPr>
        </p:nvSpPr>
        <p:spPr>
          <a:xfrm>
            <a:off x="753291" y="1414616"/>
            <a:ext cx="5266509" cy="4762347"/>
          </a:xfrm>
        </p:spPr>
        <p:txBody>
          <a:bodyPr vert="horz" lIns="0" tIns="0" rIns="0" bIns="0" rtlCol="0" anchor="t">
            <a:normAutofit fontScale="92500" lnSpcReduction="10000"/>
          </a:bodyPr>
          <a:lstStyle/>
          <a:p>
            <a:r>
              <a:rPr lang="en-US"/>
              <a:t>Meal Distribution (Door B)</a:t>
            </a:r>
          </a:p>
          <a:p>
            <a:pPr lvl="1"/>
            <a:r>
              <a:rPr lang="en-US"/>
              <a:t>Every Monday 9:30AM-1:30PM</a:t>
            </a:r>
          </a:p>
          <a:p>
            <a:pPr lvl="1"/>
            <a:r>
              <a:rPr lang="en-US"/>
              <a:t>Except Oct. 12 come Oct.13</a:t>
            </a:r>
          </a:p>
          <a:p>
            <a:r>
              <a:rPr lang="en-US"/>
              <a:t>PTO sign up and sales of MP spirit wear (Door B)</a:t>
            </a:r>
          </a:p>
          <a:p>
            <a:pPr lvl="1"/>
            <a:r>
              <a:rPr lang="en-US"/>
              <a:t>October 5, </a:t>
            </a:r>
            <a:r>
              <a:rPr lang="en-US">
                <a:ea typeface="+mn-lt"/>
                <a:cs typeface="+mn-lt"/>
              </a:rPr>
              <a:t>9:30AM-1:30PM</a:t>
            </a:r>
            <a:endParaRPr lang="en-US"/>
          </a:p>
          <a:p>
            <a:r>
              <a:rPr lang="en-US"/>
              <a:t>Virtual Parent Teacher Conferences</a:t>
            </a:r>
          </a:p>
          <a:p>
            <a:pPr lvl="1"/>
            <a:r>
              <a:rPr lang="en-US"/>
              <a:t>October 8, 4:40PM-7:30PM</a:t>
            </a:r>
          </a:p>
          <a:p>
            <a:pPr lvl="1"/>
            <a:r>
              <a:rPr lang="en-US"/>
              <a:t>October 9, 9AM-12PM</a:t>
            </a:r>
          </a:p>
          <a:p>
            <a:r>
              <a:rPr lang="en-US"/>
              <a:t>No Classes: Columbus day</a:t>
            </a:r>
          </a:p>
          <a:p>
            <a:pPr lvl="1"/>
            <a:r>
              <a:rPr lang="en-US"/>
              <a:t>October 12 </a:t>
            </a:r>
          </a:p>
          <a:p>
            <a:pPr lvl="1"/>
            <a:r>
              <a:rPr lang="en-US"/>
              <a:t>No food distribution</a:t>
            </a:r>
          </a:p>
          <a:p>
            <a:endParaRPr lang="en-US"/>
          </a:p>
        </p:txBody>
      </p:sp>
      <p:sp>
        <p:nvSpPr>
          <p:cNvPr id="4" name="Content Placeholder 3">
            <a:extLst>
              <a:ext uri="{FF2B5EF4-FFF2-40B4-BE49-F238E27FC236}">
                <a16:creationId xmlns:a16="http://schemas.microsoft.com/office/drawing/2014/main" id="{6DBE4E9F-2DD7-4D5D-B7CE-E89A2812F344}"/>
              </a:ext>
            </a:extLst>
          </p:cNvPr>
          <p:cNvSpPr>
            <a:spLocks noGrp="1"/>
          </p:cNvSpPr>
          <p:nvPr>
            <p:ph sz="half" idx="2"/>
          </p:nvPr>
        </p:nvSpPr>
        <p:spPr>
          <a:xfrm>
            <a:off x="6172200" y="1414615"/>
            <a:ext cx="5181600" cy="4762348"/>
          </a:xfrm>
        </p:spPr>
        <p:txBody>
          <a:bodyPr vert="horz" lIns="0" tIns="0" rIns="0" bIns="0" rtlCol="0" anchor="t">
            <a:normAutofit fontScale="92500" lnSpcReduction="10000"/>
          </a:bodyPr>
          <a:lstStyle/>
          <a:p>
            <a:r>
              <a:rPr lang="es-US" i="1">
                <a:solidFill>
                  <a:srgbClr val="FF0000"/>
                </a:solidFill>
              </a:rPr>
              <a:t>Distribución de comida (Puerta B)</a:t>
            </a:r>
          </a:p>
          <a:p>
            <a:pPr lvl="1"/>
            <a:r>
              <a:rPr lang="es-US" i="1">
                <a:solidFill>
                  <a:srgbClr val="FF0000"/>
                </a:solidFill>
              </a:rPr>
              <a:t>Cada lunes </a:t>
            </a:r>
            <a:r>
              <a:rPr lang="es-US" i="1">
                <a:solidFill>
                  <a:srgbClr val="FF0000"/>
                </a:solidFill>
                <a:ea typeface="+mn-lt"/>
                <a:cs typeface="+mn-lt"/>
              </a:rPr>
              <a:t>9:30AM-1:30PM</a:t>
            </a:r>
          </a:p>
          <a:p>
            <a:pPr lvl="1"/>
            <a:r>
              <a:rPr lang="es-US" i="1">
                <a:solidFill>
                  <a:srgbClr val="FF0000"/>
                </a:solidFill>
              </a:rPr>
              <a:t>Excepto oct. 12 venga Oct 13</a:t>
            </a:r>
          </a:p>
          <a:p>
            <a:r>
              <a:rPr lang="es-US" i="1">
                <a:solidFill>
                  <a:srgbClr val="FF0000"/>
                </a:solidFill>
              </a:rPr>
              <a:t>Inscríbase al PTO y compre camisetas y suéteres de la escuela (Puerta B)</a:t>
            </a:r>
          </a:p>
          <a:p>
            <a:pPr lvl="1"/>
            <a:r>
              <a:rPr lang="es-US" i="1">
                <a:solidFill>
                  <a:srgbClr val="FF0000"/>
                </a:solidFill>
              </a:rPr>
              <a:t>Octubre </a:t>
            </a:r>
            <a:r>
              <a:rPr lang="es-US" i="1">
                <a:solidFill>
                  <a:srgbClr val="FF0000"/>
                </a:solidFill>
                <a:ea typeface="+mn-lt"/>
                <a:cs typeface="+mn-lt"/>
              </a:rPr>
              <a:t>5, 9:30AM-1:30PM</a:t>
            </a:r>
          </a:p>
          <a:p>
            <a:r>
              <a:rPr lang="es-US" i="1">
                <a:solidFill>
                  <a:srgbClr val="FF0000"/>
                </a:solidFill>
              </a:rPr>
              <a:t>Conferencias virtuales de padres y maestros</a:t>
            </a:r>
          </a:p>
          <a:p>
            <a:pPr lvl="1"/>
            <a:r>
              <a:rPr lang="es-US" i="1">
                <a:solidFill>
                  <a:srgbClr val="FF0000"/>
                </a:solidFill>
                <a:ea typeface="+mn-lt"/>
                <a:cs typeface="+mn-lt"/>
              </a:rPr>
              <a:t>octubre 8, 4:40PM-7:30PM</a:t>
            </a:r>
          </a:p>
          <a:p>
            <a:pPr lvl="1"/>
            <a:r>
              <a:rPr lang="es-US" i="1">
                <a:solidFill>
                  <a:srgbClr val="FF0000"/>
                </a:solidFill>
                <a:ea typeface="+mn-lt"/>
                <a:cs typeface="+mn-lt"/>
              </a:rPr>
              <a:t>octubre 9, 9AM-12PM</a:t>
            </a:r>
            <a:endParaRPr lang="es-US" i="1">
              <a:solidFill>
                <a:srgbClr val="FF0000"/>
              </a:solidFill>
            </a:endParaRPr>
          </a:p>
          <a:p>
            <a:r>
              <a:rPr lang="es-US" i="1">
                <a:solidFill>
                  <a:srgbClr val="FF0000"/>
                </a:solidFill>
              </a:rPr>
              <a:t>No clases: día festivo Columbus</a:t>
            </a:r>
          </a:p>
          <a:p>
            <a:pPr lvl="1"/>
            <a:r>
              <a:rPr lang="es-US" i="1">
                <a:solidFill>
                  <a:srgbClr val="FF0000"/>
                </a:solidFill>
              </a:rPr>
              <a:t>Octubre 12</a:t>
            </a:r>
          </a:p>
          <a:p>
            <a:pPr lvl="1"/>
            <a:r>
              <a:rPr lang="es-US" i="1">
                <a:solidFill>
                  <a:srgbClr val="FF0000"/>
                </a:solidFill>
              </a:rPr>
              <a:t>No hay distribución de comida</a:t>
            </a:r>
          </a:p>
        </p:txBody>
      </p:sp>
    </p:spTree>
    <p:extLst>
      <p:ext uri="{BB962C8B-B14F-4D97-AF65-F5344CB8AC3E}">
        <p14:creationId xmlns:p14="http://schemas.microsoft.com/office/powerpoint/2010/main" val="91017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1582-A9B4-47F5-8B33-5EDE89B9FBD9}"/>
              </a:ext>
            </a:extLst>
          </p:cNvPr>
          <p:cNvSpPr>
            <a:spLocks noGrp="1"/>
          </p:cNvSpPr>
          <p:nvPr>
            <p:ph type="title"/>
          </p:nvPr>
        </p:nvSpPr>
        <p:spPr>
          <a:xfrm>
            <a:off x="592870" y="246647"/>
            <a:ext cx="10861192" cy="1093119"/>
          </a:xfrm>
        </p:spPr>
        <p:txBody>
          <a:bodyPr/>
          <a:lstStyle/>
          <a:p>
            <a:r>
              <a:rPr lang="en-US"/>
              <a:t>Parent Teacher Conferences</a:t>
            </a:r>
            <a:br>
              <a:rPr lang="en-US"/>
            </a:br>
            <a:r>
              <a:rPr lang="en-US" i="1" err="1">
                <a:solidFill>
                  <a:srgbClr val="FF0000"/>
                </a:solidFill>
              </a:rPr>
              <a:t>Conferencias</a:t>
            </a:r>
            <a:r>
              <a:rPr lang="en-US" i="1">
                <a:solidFill>
                  <a:srgbClr val="FF0000"/>
                </a:solidFill>
              </a:rPr>
              <a:t> Padres y maestros</a:t>
            </a:r>
          </a:p>
        </p:txBody>
      </p:sp>
      <p:sp>
        <p:nvSpPr>
          <p:cNvPr id="3" name="Content Placeholder 2">
            <a:extLst>
              <a:ext uri="{FF2B5EF4-FFF2-40B4-BE49-F238E27FC236}">
                <a16:creationId xmlns:a16="http://schemas.microsoft.com/office/drawing/2014/main" id="{7C8C085F-8148-4040-8616-589DDDEF07A4}"/>
              </a:ext>
            </a:extLst>
          </p:cNvPr>
          <p:cNvSpPr>
            <a:spLocks noGrp="1"/>
          </p:cNvSpPr>
          <p:nvPr>
            <p:ph sz="half" idx="1"/>
          </p:nvPr>
        </p:nvSpPr>
        <p:spPr>
          <a:xfrm>
            <a:off x="302108" y="1534931"/>
            <a:ext cx="5717692" cy="4642032"/>
          </a:xfrm>
        </p:spPr>
        <p:txBody>
          <a:bodyPr vert="horz" lIns="0" tIns="0" rIns="0" bIns="0" rtlCol="0" anchor="t">
            <a:noAutofit/>
          </a:bodyPr>
          <a:lstStyle/>
          <a:p>
            <a:r>
              <a:rPr lang="en-US" sz="1700" dirty="0">
                <a:ea typeface="+mn-lt"/>
                <a:cs typeface="+mn-lt"/>
              </a:rPr>
              <a:t>Conferences will be schedules for 10 minutes time slots. </a:t>
            </a:r>
          </a:p>
          <a:p>
            <a:r>
              <a:rPr lang="en-US" sz="1700" b="1" u="sng" dirty="0">
                <a:ea typeface="+mn-lt"/>
                <a:cs typeface="+mn-lt"/>
              </a:rPr>
              <a:t>Thursday, October 8</a:t>
            </a:r>
            <a:r>
              <a:rPr lang="en-US" sz="1700" b="1" u="sng" baseline="30000" dirty="0">
                <a:ea typeface="+mn-lt"/>
                <a:cs typeface="+mn-lt"/>
              </a:rPr>
              <a:t>th</a:t>
            </a:r>
          </a:p>
          <a:p>
            <a:pPr lvl="1"/>
            <a:r>
              <a:rPr lang="en-US" sz="1700" dirty="0">
                <a:ea typeface="+mn-lt"/>
                <a:cs typeface="+mn-lt"/>
              </a:rPr>
              <a:t>eLearning for students 8:30-3:20</a:t>
            </a:r>
          </a:p>
          <a:p>
            <a:pPr lvl="1"/>
            <a:r>
              <a:rPr lang="en-US" sz="1700" dirty="0">
                <a:ea typeface="+mn-lt"/>
                <a:cs typeface="+mn-lt"/>
              </a:rPr>
              <a:t>Virtual parent teacher conferences from 4:30PM-7:30PM</a:t>
            </a:r>
            <a:endParaRPr lang="en-US" sz="1700" dirty="0"/>
          </a:p>
          <a:p>
            <a:r>
              <a:rPr lang="en-US" sz="1700" b="1" u="sng" dirty="0">
                <a:ea typeface="+mn-lt"/>
                <a:cs typeface="+mn-lt"/>
              </a:rPr>
              <a:t>Friday, October 9</a:t>
            </a:r>
            <a:r>
              <a:rPr lang="en-US" sz="1700" b="1" u="sng" baseline="30000" dirty="0">
                <a:ea typeface="+mn-lt"/>
                <a:cs typeface="+mn-lt"/>
              </a:rPr>
              <a:t>th</a:t>
            </a:r>
            <a:endParaRPr lang="en-US" sz="1700" b="1" dirty="0">
              <a:ea typeface="+mn-lt"/>
              <a:cs typeface="+mn-lt"/>
            </a:endParaRPr>
          </a:p>
          <a:p>
            <a:pPr lvl="1"/>
            <a:r>
              <a:rPr lang="en-US" sz="1700" dirty="0">
                <a:ea typeface="+mn-lt"/>
                <a:cs typeface="+mn-lt"/>
              </a:rPr>
              <a:t>NO eLearning for students </a:t>
            </a:r>
          </a:p>
          <a:p>
            <a:pPr lvl="1"/>
            <a:r>
              <a:rPr lang="en-US" sz="1700" dirty="0">
                <a:ea typeface="+mn-lt"/>
                <a:cs typeface="+mn-lt"/>
              </a:rPr>
              <a:t>Virtual parent teacher conferences from 9AM – 12PM</a:t>
            </a:r>
          </a:p>
          <a:p>
            <a:r>
              <a:rPr lang="en-US" sz="1700" dirty="0">
                <a:ea typeface="+mn-lt"/>
                <a:cs typeface="+mn-lt"/>
              </a:rPr>
              <a:t>Please contact your child’s teacher for more information.</a:t>
            </a:r>
          </a:p>
        </p:txBody>
      </p:sp>
      <p:sp>
        <p:nvSpPr>
          <p:cNvPr id="4" name="Content Placeholder 3">
            <a:extLst>
              <a:ext uri="{FF2B5EF4-FFF2-40B4-BE49-F238E27FC236}">
                <a16:creationId xmlns:a16="http://schemas.microsoft.com/office/drawing/2014/main" id="{5FFFEBB8-F236-4FE4-B462-3012E121CD9B}"/>
              </a:ext>
            </a:extLst>
          </p:cNvPr>
          <p:cNvSpPr>
            <a:spLocks noGrp="1"/>
          </p:cNvSpPr>
          <p:nvPr>
            <p:ph sz="half" idx="2"/>
          </p:nvPr>
        </p:nvSpPr>
        <p:spPr>
          <a:xfrm>
            <a:off x="6172200" y="1374511"/>
            <a:ext cx="5412205" cy="4912741"/>
          </a:xfrm>
        </p:spPr>
        <p:txBody>
          <a:bodyPr vert="horz" lIns="0" tIns="0" rIns="0" bIns="0" rtlCol="0" anchor="t">
            <a:noAutofit/>
          </a:bodyPr>
          <a:lstStyle/>
          <a:p>
            <a:r>
              <a:rPr lang="es-ES" sz="1800" i="1" dirty="0">
                <a:solidFill>
                  <a:srgbClr val="FF0000"/>
                </a:solidFill>
                <a:ea typeface="+mn-lt"/>
                <a:cs typeface="+mn-lt"/>
              </a:rPr>
              <a:t>Las conferencias serán horarios para 10 minutos de franjas horarias.</a:t>
            </a:r>
            <a:endParaRPr lang="en-US" sz="1800" i="1" dirty="0">
              <a:solidFill>
                <a:srgbClr val="FF0000"/>
              </a:solidFill>
              <a:ea typeface="+mn-lt"/>
              <a:cs typeface="+mn-lt"/>
            </a:endParaRPr>
          </a:p>
          <a:p>
            <a:r>
              <a:rPr lang="es-ES" sz="1800" b="1" i="1" u="sng" dirty="0">
                <a:solidFill>
                  <a:srgbClr val="FF0000"/>
                </a:solidFill>
                <a:ea typeface="+mn-lt"/>
                <a:cs typeface="+mn-lt"/>
              </a:rPr>
              <a:t>Jueves 8de octubre</a:t>
            </a:r>
            <a:endParaRPr lang="en-US" sz="1800" i="1" dirty="0">
              <a:solidFill>
                <a:srgbClr val="FF0000"/>
              </a:solidFill>
              <a:ea typeface="+mn-lt"/>
              <a:cs typeface="+mn-lt"/>
            </a:endParaRPr>
          </a:p>
          <a:p>
            <a:pPr lvl="1"/>
            <a:r>
              <a:rPr lang="es-ES" sz="1800" i="1" dirty="0">
                <a:solidFill>
                  <a:srgbClr val="FF0000"/>
                </a:solidFill>
                <a:ea typeface="+mn-lt"/>
                <a:cs typeface="+mn-lt"/>
              </a:rPr>
              <a:t>eLearning 8:30 – 3:20 pm para estudiantes</a:t>
            </a:r>
            <a:endParaRPr lang="en-US" sz="1800" i="1" dirty="0">
              <a:solidFill>
                <a:srgbClr val="FF0000"/>
              </a:solidFill>
              <a:ea typeface="+mn-lt"/>
              <a:cs typeface="+mn-lt"/>
            </a:endParaRPr>
          </a:p>
          <a:p>
            <a:pPr lvl="1"/>
            <a:r>
              <a:rPr lang="es-ES" sz="1800" i="1" dirty="0">
                <a:solidFill>
                  <a:srgbClr val="FF0000"/>
                </a:solidFill>
                <a:ea typeface="+mn-lt"/>
                <a:cs typeface="+mn-lt"/>
              </a:rPr>
              <a:t>Conferencias de maestros de padres de 4:30PM -7:30 PM</a:t>
            </a:r>
            <a:endParaRPr lang="en-US" sz="1800" i="1" dirty="0">
              <a:solidFill>
                <a:srgbClr val="FF0000"/>
              </a:solidFill>
              <a:ea typeface="+mn-lt"/>
              <a:cs typeface="+mn-lt"/>
            </a:endParaRPr>
          </a:p>
          <a:p>
            <a:r>
              <a:rPr lang="es-ES" sz="1800" b="1" i="1" u="sng" dirty="0">
                <a:solidFill>
                  <a:srgbClr val="FF0000"/>
                </a:solidFill>
                <a:ea typeface="+mn-lt"/>
                <a:cs typeface="+mn-lt"/>
              </a:rPr>
              <a:t>Viernes, 9de octubre</a:t>
            </a:r>
            <a:endParaRPr lang="en-US" sz="1800" i="1" dirty="0">
              <a:solidFill>
                <a:srgbClr val="FF0000"/>
              </a:solidFill>
              <a:ea typeface="+mn-lt"/>
              <a:cs typeface="+mn-lt"/>
            </a:endParaRPr>
          </a:p>
          <a:p>
            <a:pPr lvl="1"/>
            <a:r>
              <a:rPr lang="es-ES" sz="1800" i="1" dirty="0">
                <a:solidFill>
                  <a:srgbClr val="FF0000"/>
                </a:solidFill>
                <a:ea typeface="+mn-lt"/>
                <a:cs typeface="+mn-lt"/>
              </a:rPr>
              <a:t>NO clases en línea para estudiantes</a:t>
            </a:r>
            <a:endParaRPr lang="en-US" sz="1800" i="1" dirty="0">
              <a:solidFill>
                <a:srgbClr val="FF0000"/>
              </a:solidFill>
              <a:ea typeface="+mn-lt"/>
              <a:cs typeface="+mn-lt"/>
            </a:endParaRPr>
          </a:p>
          <a:p>
            <a:pPr lvl="1"/>
            <a:r>
              <a:rPr lang="es-ES" sz="1800" i="1" dirty="0">
                <a:solidFill>
                  <a:srgbClr val="FF0000"/>
                </a:solidFill>
                <a:ea typeface="+mn-lt"/>
                <a:cs typeface="+mn-lt"/>
              </a:rPr>
              <a:t>Conferencias virtuales de maestros de padres de 9AM-12PM</a:t>
            </a:r>
            <a:endParaRPr lang="en-US" sz="1800" i="1" dirty="0">
              <a:solidFill>
                <a:srgbClr val="FF0000"/>
              </a:solidFill>
              <a:ea typeface="+mn-lt"/>
              <a:cs typeface="+mn-lt"/>
            </a:endParaRPr>
          </a:p>
          <a:p>
            <a:r>
              <a:rPr lang="es-ES" sz="1800" dirty="0">
                <a:solidFill>
                  <a:srgbClr val="FF0000"/>
                </a:solidFill>
              </a:rPr>
              <a:t>Por favor consulte al maestro de su hijo para obtener más información.</a:t>
            </a:r>
          </a:p>
          <a:p>
            <a:endParaRPr lang="en-US" dirty="0"/>
          </a:p>
        </p:txBody>
      </p:sp>
    </p:spTree>
    <p:extLst>
      <p:ext uri="{BB962C8B-B14F-4D97-AF65-F5344CB8AC3E}">
        <p14:creationId xmlns:p14="http://schemas.microsoft.com/office/powerpoint/2010/main" val="120736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2F783-16E6-4829-AF99-902BCD6B2F4E}"/>
              </a:ext>
            </a:extLst>
          </p:cNvPr>
          <p:cNvSpPr>
            <a:spLocks noGrp="1"/>
          </p:cNvSpPr>
          <p:nvPr>
            <p:ph type="title"/>
          </p:nvPr>
        </p:nvSpPr>
        <p:spPr>
          <a:xfrm>
            <a:off x="983896" y="226595"/>
            <a:ext cx="10309745" cy="1233488"/>
          </a:xfrm>
        </p:spPr>
        <p:txBody>
          <a:bodyPr/>
          <a:lstStyle/>
          <a:p>
            <a:r>
              <a:rPr lang="en-US" dirty="0"/>
              <a:t>Other School staff to Contact</a:t>
            </a:r>
            <a:br>
              <a:rPr lang="en-US" dirty="0"/>
            </a:br>
            <a:r>
              <a:rPr lang="es-US" i="1" dirty="0">
                <a:solidFill>
                  <a:srgbClr val="FF0000"/>
                </a:solidFill>
              </a:rPr>
              <a:t>Contactos de otro personal</a:t>
            </a:r>
          </a:p>
        </p:txBody>
      </p:sp>
      <p:sp>
        <p:nvSpPr>
          <p:cNvPr id="3" name="Content Placeholder 2">
            <a:extLst>
              <a:ext uri="{FF2B5EF4-FFF2-40B4-BE49-F238E27FC236}">
                <a16:creationId xmlns:a16="http://schemas.microsoft.com/office/drawing/2014/main" id="{9A18BBBE-6A38-44F8-96FE-0175A851F6C8}"/>
              </a:ext>
            </a:extLst>
          </p:cNvPr>
          <p:cNvSpPr>
            <a:spLocks noGrp="1"/>
          </p:cNvSpPr>
          <p:nvPr>
            <p:ph sz="half" idx="1"/>
          </p:nvPr>
        </p:nvSpPr>
        <p:spPr>
          <a:xfrm>
            <a:off x="342212" y="1460083"/>
            <a:ext cx="5627456" cy="4696827"/>
          </a:xfrm>
        </p:spPr>
        <p:txBody>
          <a:bodyPr vert="horz" lIns="0" tIns="0" rIns="0" bIns="0" rtlCol="0" anchor="t">
            <a:normAutofit/>
          </a:bodyPr>
          <a:lstStyle/>
          <a:p>
            <a:r>
              <a:rPr lang="en-US" b="1" dirty="0"/>
              <a:t>Christina De La Pena</a:t>
            </a:r>
            <a:r>
              <a:rPr lang="en-US" dirty="0"/>
              <a:t> : </a:t>
            </a:r>
            <a:r>
              <a:rPr lang="en-US" dirty="0">
                <a:ea typeface="+mn-lt"/>
                <a:cs typeface="+mn-lt"/>
              </a:rPr>
              <a:t>(Bilingual) </a:t>
            </a:r>
            <a:r>
              <a:rPr lang="en-US" dirty="0"/>
              <a:t>           </a:t>
            </a:r>
          </a:p>
          <a:p>
            <a:pPr lvl="1"/>
            <a:r>
              <a:rPr lang="en-US" dirty="0"/>
              <a:t>Computer Facilitator </a:t>
            </a:r>
            <a:endParaRPr lang="en-US" dirty="0">
              <a:ea typeface="+mn-lt"/>
              <a:cs typeface="+mn-lt"/>
            </a:endParaRPr>
          </a:p>
          <a:p>
            <a:pPr lvl="1"/>
            <a:r>
              <a:rPr lang="en-US" dirty="0">
                <a:ea typeface="+mn-lt"/>
                <a:cs typeface="+mn-lt"/>
              </a:rPr>
              <a:t>christina.delapena@maywood89.org</a:t>
            </a:r>
            <a:endParaRPr lang="en-US" dirty="0"/>
          </a:p>
          <a:p>
            <a:r>
              <a:rPr lang="en-US" b="1" dirty="0"/>
              <a:t>Alexandra Pazaran</a:t>
            </a:r>
            <a:r>
              <a:rPr lang="en-US" dirty="0"/>
              <a:t>: </a:t>
            </a:r>
            <a:r>
              <a:rPr lang="en-US" dirty="0">
                <a:ea typeface="+mn-lt"/>
                <a:cs typeface="+mn-lt"/>
              </a:rPr>
              <a:t>(Bilingual) </a:t>
            </a:r>
            <a:r>
              <a:rPr lang="en-US" dirty="0"/>
              <a:t>                     </a:t>
            </a:r>
          </a:p>
          <a:p>
            <a:pPr lvl="1"/>
            <a:r>
              <a:rPr lang="en-US" dirty="0"/>
              <a:t>4th/5th Grade West 40 Student Advocate </a:t>
            </a:r>
            <a:r>
              <a:rPr lang="en-US" dirty="0">
                <a:ea typeface="+mn-lt"/>
                <a:cs typeface="+mn-lt"/>
              </a:rPr>
              <a:t> </a:t>
            </a:r>
          </a:p>
          <a:p>
            <a:pPr lvl="1"/>
            <a:r>
              <a:rPr lang="en-US" dirty="0">
                <a:ea typeface="+mn-lt"/>
                <a:cs typeface="+mn-lt"/>
              </a:rPr>
              <a:t>alexandra.pazaran@maywood89.org</a:t>
            </a:r>
            <a:endParaRPr lang="en-US" dirty="0"/>
          </a:p>
          <a:p>
            <a:r>
              <a:rPr lang="en-US" b="1" dirty="0" err="1"/>
              <a:t>Jisel</a:t>
            </a:r>
            <a:r>
              <a:rPr lang="en-US" b="1" dirty="0"/>
              <a:t> </a:t>
            </a:r>
            <a:r>
              <a:rPr lang="en-US" b="1" dirty="0" err="1"/>
              <a:t>Franceschi</a:t>
            </a:r>
            <a:r>
              <a:rPr lang="en-US" dirty="0"/>
              <a:t>: </a:t>
            </a:r>
            <a:r>
              <a:rPr lang="en-US" dirty="0">
                <a:ea typeface="+mn-lt"/>
                <a:cs typeface="+mn-lt"/>
              </a:rPr>
              <a:t>(Bilingual) </a:t>
            </a:r>
          </a:p>
          <a:p>
            <a:pPr lvl="1"/>
            <a:r>
              <a:rPr lang="en-US" dirty="0"/>
              <a:t>Parent Liaison </a:t>
            </a:r>
            <a:endParaRPr lang="en-US" dirty="0">
              <a:ea typeface="+mn-lt"/>
              <a:cs typeface="+mn-lt"/>
            </a:endParaRPr>
          </a:p>
          <a:p>
            <a:pPr lvl="1"/>
            <a:r>
              <a:rPr lang="en-US" dirty="0">
                <a:ea typeface="+mn-lt"/>
                <a:cs typeface="+mn-lt"/>
              </a:rPr>
              <a:t>jisel.franceschi@maywood89.org</a:t>
            </a:r>
            <a:endParaRPr lang="en-US" dirty="0"/>
          </a:p>
          <a:p>
            <a:endParaRPr lang="en-US" dirty="0"/>
          </a:p>
        </p:txBody>
      </p:sp>
      <p:sp>
        <p:nvSpPr>
          <p:cNvPr id="4" name="Content Placeholder 3">
            <a:extLst>
              <a:ext uri="{FF2B5EF4-FFF2-40B4-BE49-F238E27FC236}">
                <a16:creationId xmlns:a16="http://schemas.microsoft.com/office/drawing/2014/main" id="{297BE417-6CB5-4D5C-B756-FBFB81858560}"/>
              </a:ext>
            </a:extLst>
          </p:cNvPr>
          <p:cNvSpPr>
            <a:spLocks noGrp="1"/>
          </p:cNvSpPr>
          <p:nvPr>
            <p:ph sz="half" idx="2"/>
          </p:nvPr>
        </p:nvSpPr>
        <p:spPr>
          <a:xfrm>
            <a:off x="6192251" y="1715405"/>
            <a:ext cx="5466347" cy="4461558"/>
          </a:xfrm>
        </p:spPr>
        <p:txBody>
          <a:bodyPr vert="horz" lIns="0" tIns="0" rIns="0" bIns="0" rtlCol="0" anchor="t">
            <a:normAutofit/>
          </a:bodyPr>
          <a:lstStyle/>
          <a:p>
            <a:r>
              <a:rPr lang="en-US" b="1" dirty="0"/>
              <a:t>Sherri Rodriguez</a:t>
            </a:r>
            <a:r>
              <a:rPr lang="en-US" dirty="0"/>
              <a:t>: Principal </a:t>
            </a:r>
            <a:r>
              <a:rPr lang="en-US" dirty="0">
                <a:hlinkClick r:id="rId2"/>
              </a:rPr>
              <a:t>sherri.rodriguez@maywood89.org</a:t>
            </a:r>
            <a:endParaRPr lang="en-US" dirty="0"/>
          </a:p>
          <a:p>
            <a:r>
              <a:rPr lang="en-US" b="1" dirty="0"/>
              <a:t>Melissa Sepulveda</a:t>
            </a:r>
            <a:r>
              <a:rPr lang="en-US" dirty="0"/>
              <a:t>:</a:t>
            </a:r>
            <a:r>
              <a:rPr lang="en-US" dirty="0">
                <a:ea typeface="+mn-lt"/>
                <a:cs typeface="+mn-lt"/>
              </a:rPr>
              <a:t>(Bilingual) </a:t>
            </a:r>
            <a:r>
              <a:rPr lang="en-US" dirty="0"/>
              <a:t>Assistant Principal </a:t>
            </a:r>
            <a:r>
              <a:rPr lang="en-US" dirty="0">
                <a:hlinkClick r:id="rId3"/>
              </a:rPr>
              <a:t>melissa.sepulveda@maywood89.org</a:t>
            </a:r>
            <a:endParaRPr lang="en-US" dirty="0"/>
          </a:p>
          <a:p>
            <a:r>
              <a:rPr lang="en-US" b="1" dirty="0"/>
              <a:t>Liliana Ortiz</a:t>
            </a:r>
            <a:r>
              <a:rPr lang="en-US" dirty="0"/>
              <a:t>: Secretary (Bilingual) </a:t>
            </a:r>
            <a:r>
              <a:rPr lang="en-US" dirty="0">
                <a:hlinkClick r:id="rId4"/>
              </a:rPr>
              <a:t>liliana.ortiz@maywood89.org</a:t>
            </a:r>
            <a:endParaRPr lang="en-US" dirty="0"/>
          </a:p>
          <a:p>
            <a:r>
              <a:rPr lang="en-US" b="1" dirty="0"/>
              <a:t>Loretta Burnette</a:t>
            </a:r>
            <a:r>
              <a:rPr lang="en-US" dirty="0"/>
              <a:t>: Office Clerk </a:t>
            </a:r>
            <a:r>
              <a:rPr lang="en-US" dirty="0">
                <a:hlinkClick r:id="rId5"/>
              </a:rPr>
              <a:t>loretta.burnette@maywood89.org</a:t>
            </a:r>
            <a:endParaRPr lang="en-US" dirty="0"/>
          </a:p>
          <a:p>
            <a:r>
              <a:rPr lang="en-US" b="1" dirty="0"/>
              <a:t>Angeles Gonzalez</a:t>
            </a:r>
            <a:r>
              <a:rPr lang="en-US" dirty="0"/>
              <a:t>: Health Clerk (Bilingual) </a:t>
            </a:r>
            <a:r>
              <a:rPr lang="en-US" dirty="0">
                <a:hlinkClick r:id="rId6"/>
              </a:rPr>
              <a:t>angeles.gonzalez@maywood89.org</a:t>
            </a:r>
          </a:p>
          <a:p>
            <a:endParaRPr lang="en-US" dirty="0"/>
          </a:p>
          <a:p>
            <a:endParaRPr lang="en-US" dirty="0"/>
          </a:p>
          <a:p>
            <a:pPr marL="0" indent="0">
              <a:buNone/>
            </a:pPr>
            <a:endParaRPr lang="en-US" dirty="0"/>
          </a:p>
        </p:txBody>
      </p:sp>
      <p:sp>
        <p:nvSpPr>
          <p:cNvPr id="5" name="TextBox 4">
            <a:extLst>
              <a:ext uri="{FF2B5EF4-FFF2-40B4-BE49-F238E27FC236}">
                <a16:creationId xmlns:a16="http://schemas.microsoft.com/office/drawing/2014/main" id="{D44F4C75-FB58-4DBA-9FB7-B122873CE0DE}"/>
              </a:ext>
            </a:extLst>
          </p:cNvPr>
          <p:cNvSpPr txBox="1"/>
          <p:nvPr/>
        </p:nvSpPr>
        <p:spPr>
          <a:xfrm>
            <a:off x="533401" y="5379243"/>
            <a:ext cx="47553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School Phone Number</a:t>
            </a:r>
            <a:r>
              <a:rPr lang="en-US"/>
              <a:t>: 708-450-2042</a:t>
            </a:r>
          </a:p>
        </p:txBody>
      </p:sp>
    </p:spTree>
    <p:extLst>
      <p:ext uri="{BB962C8B-B14F-4D97-AF65-F5344CB8AC3E}">
        <p14:creationId xmlns:p14="http://schemas.microsoft.com/office/powerpoint/2010/main" val="1321315043"/>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243B41"/>
      </a:dk2>
      <a:lt2>
        <a:srgbClr val="E8E8E2"/>
      </a:lt2>
      <a:accent1>
        <a:srgbClr val="5A58C7"/>
      </a:accent1>
      <a:accent2>
        <a:srgbClr val="3B6AB1"/>
      </a:accent2>
      <a:accent3>
        <a:srgbClr val="4DAEC3"/>
      </a:accent3>
      <a:accent4>
        <a:srgbClr val="3BB196"/>
      </a:accent4>
      <a:accent5>
        <a:srgbClr val="48B86F"/>
      </a:accent5>
      <a:accent6>
        <a:srgbClr val="43B13B"/>
      </a:accent6>
      <a:hlink>
        <a:srgbClr val="319565"/>
      </a:hlink>
      <a:folHlink>
        <a:srgbClr val="828282"/>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emplate>Wisp</Template>
  <TotalTime>6</TotalTime>
  <Words>735</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Avenir Next LT Pro Light</vt:lpstr>
      <vt:lpstr>GradientRiseVTI</vt:lpstr>
      <vt:lpstr>Mustang Coffee Chat with the Principals</vt:lpstr>
      <vt:lpstr>Anyone else feel this way???  ¿alguien más se siente así?</vt:lpstr>
      <vt:lpstr>Don't teach, help No enseñes, ayuda</vt:lpstr>
      <vt:lpstr>Make sure all work is completed  ASEGÚRESE DE QUE TODO EL TRABAJO ESTÉ COMPLETADO</vt:lpstr>
      <vt:lpstr>Learn to identify barrier Aprenda a identificar barreras</vt:lpstr>
      <vt:lpstr>When and How to Contact the teacher Cuando y como no comunicamos con los maestros</vt:lpstr>
      <vt:lpstr>Events/Eventos</vt:lpstr>
      <vt:lpstr>Parent Teacher Conferences Conferencias Padres y maestros</vt:lpstr>
      <vt:lpstr>Other School staff to Contact Contactos de otro personal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Juan</dc:creator>
  <cp:lastModifiedBy>Lopez, Juan</cp:lastModifiedBy>
  <cp:revision>7</cp:revision>
  <dcterms:created xsi:type="dcterms:W3CDTF">2020-09-18T14:26:33Z</dcterms:created>
  <dcterms:modified xsi:type="dcterms:W3CDTF">2020-09-30T22:44:54Z</dcterms:modified>
</cp:coreProperties>
</file>